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256" r:id="rId2"/>
    <p:sldId id="436" r:id="rId3"/>
    <p:sldId id="443" r:id="rId4"/>
    <p:sldId id="277" r:id="rId5"/>
    <p:sldId id="257" r:id="rId6"/>
    <p:sldId id="267" r:id="rId7"/>
    <p:sldId id="259" r:id="rId8"/>
    <p:sldId id="260" r:id="rId9"/>
    <p:sldId id="438" r:id="rId10"/>
    <p:sldId id="416" r:id="rId11"/>
    <p:sldId id="409" r:id="rId12"/>
    <p:sldId id="410" r:id="rId13"/>
    <p:sldId id="411" r:id="rId14"/>
    <p:sldId id="412" r:id="rId15"/>
    <p:sldId id="414" r:id="rId16"/>
    <p:sldId id="415" r:id="rId17"/>
    <p:sldId id="375" r:id="rId18"/>
    <p:sldId id="373" r:id="rId19"/>
    <p:sldId id="377" r:id="rId20"/>
    <p:sldId id="379" r:id="rId21"/>
    <p:sldId id="381" r:id="rId22"/>
    <p:sldId id="382" r:id="rId23"/>
    <p:sldId id="400" r:id="rId24"/>
    <p:sldId id="401" r:id="rId25"/>
    <p:sldId id="403" r:id="rId26"/>
    <p:sldId id="337" r:id="rId27"/>
    <p:sldId id="437" r:id="rId28"/>
    <p:sldId id="439" r:id="rId29"/>
    <p:sldId id="441" r:id="rId30"/>
    <p:sldId id="442" r:id="rId31"/>
    <p:sldId id="338" r:id="rId32"/>
    <p:sldId id="340" r:id="rId33"/>
    <p:sldId id="341" r:id="rId34"/>
    <p:sldId id="342" r:id="rId35"/>
    <p:sldId id="344" r:id="rId36"/>
    <p:sldId id="352" r:id="rId37"/>
    <p:sldId id="354" r:id="rId38"/>
    <p:sldId id="346" r:id="rId39"/>
    <p:sldId id="347" r:id="rId40"/>
    <p:sldId id="349" r:id="rId41"/>
    <p:sldId id="350" r:id="rId42"/>
    <p:sldId id="276" r:id="rId43"/>
    <p:sldId id="268" r:id="rId44"/>
    <p:sldId id="358" r:id="rId45"/>
    <p:sldId id="357" r:id="rId46"/>
    <p:sldId id="359" r:id="rId47"/>
    <p:sldId id="363" r:id="rId48"/>
    <p:sldId id="360" r:id="rId49"/>
    <p:sldId id="362" r:id="rId50"/>
    <p:sldId id="361" r:id="rId51"/>
    <p:sldId id="355" r:id="rId52"/>
    <p:sldId id="440" r:id="rId53"/>
    <p:sldId id="433" r:id="rId54"/>
    <p:sldId id="364" r:id="rId55"/>
    <p:sldId id="366" r:id="rId56"/>
    <p:sldId id="418" r:id="rId57"/>
    <p:sldId id="419" r:id="rId58"/>
    <p:sldId id="421" r:id="rId59"/>
    <p:sldId id="422" r:id="rId60"/>
    <p:sldId id="423" r:id="rId61"/>
    <p:sldId id="425" r:id="rId62"/>
    <p:sldId id="426" r:id="rId63"/>
    <p:sldId id="428" r:id="rId64"/>
    <p:sldId id="417" r:id="rId65"/>
    <p:sldId id="314" r:id="rId66"/>
    <p:sldId id="335" r:id="rId6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300" y="969"/>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70C7C9-1072-46BB-A2F7-7EFF940384FA}" type="datetimeFigureOut">
              <a:rPr lang="fr-FR" smtClean="0"/>
              <a:pPr/>
              <a:t>18/11/2019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0B0B6C-C9E2-4DB5-BBEF-2159CE37CA1A}"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2FED15EA-42DC-4DCD-94BA-D83750131ABE}" type="datetime1">
              <a:rPr lang="fr-FR" smtClean="0"/>
              <a:pPr/>
              <a:t>18/11/2019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51DAE19-577A-4432-894D-1E7FDA33FEAB}"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AC2E69B-5DF7-4230-B21C-7F2ADE217CCE}" type="datetime1">
              <a:rPr lang="fr-FR" smtClean="0"/>
              <a:pPr/>
              <a:t>18/11/2019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51DAE19-577A-4432-894D-1E7FDA33FEAB}"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8594739C-5E1A-4F43-8BB7-ED25FCBF03DB}" type="datetime1">
              <a:rPr lang="fr-FR" smtClean="0"/>
              <a:pPr/>
              <a:t>18/11/2019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51DAE19-577A-4432-894D-1E7FDA33FEAB}"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CA617C2D-82FB-474F-8895-EF6DA3EE8E97}" type="datetime1">
              <a:rPr lang="fr-FR" smtClean="0"/>
              <a:pPr/>
              <a:t>18/11/2019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51DAE19-577A-4432-894D-1E7FDA33FEAB}"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1423775-687F-4681-A579-6F4BA6D3EE40}" type="datetime1">
              <a:rPr lang="fr-FR" smtClean="0"/>
              <a:pPr/>
              <a:t>18/11/2019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51DAE19-577A-4432-894D-1E7FDA33FEAB}"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82BBFDEB-9CB3-452D-A91A-801A0B2ACE87}" type="datetime1">
              <a:rPr lang="fr-FR" smtClean="0"/>
              <a:pPr/>
              <a:t>18/11/2019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45C43C4-181B-42BE-80A3-7984FCA9D8E1}" type="datetime1">
              <a:rPr lang="fr-FR" smtClean="0"/>
              <a:pPr/>
              <a:t>18/11/2019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51DAE19-577A-4432-894D-1E7FDA33FEAB}"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43BAFC5-B436-4544-82D3-6D3877356D17}" type="datetime1">
              <a:rPr lang="fr-FR" smtClean="0"/>
              <a:pPr/>
              <a:t>18/11/2019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51DAE19-577A-4432-894D-1E7FDA33FEAB}"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ECEC81E-89A5-4EF2-A7DF-10B271D85D12}" type="datetime1">
              <a:rPr lang="fr-FR" smtClean="0"/>
              <a:pPr/>
              <a:t>18/11/2019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51DAE19-577A-4432-894D-1E7FDA33FEAB}"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E04415E-F4D0-43F0-9B89-7F0F7EB4E2EB}" type="datetime1">
              <a:rPr lang="fr-FR" smtClean="0"/>
              <a:pPr/>
              <a:t>18/11/2019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51DAE19-577A-4432-894D-1E7FDA33FEAB}"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261B906-E527-4E4E-901F-901F668A1634}" type="datetime1">
              <a:rPr lang="fr-FR" smtClean="0"/>
              <a:pPr/>
              <a:t>18/11/2019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51DAE19-577A-4432-894D-1E7FDA33FEAB}"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699664-D33D-476A-A3A0-AE52A5FE2DCF}" type="datetime1">
              <a:rPr lang="fr-FR" smtClean="0"/>
              <a:pPr/>
              <a:t>18/11/2019</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1DAE19-577A-4432-894D-1E7FDA33FEAB}"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4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6.xml"/><Relationship Id="rId4" Type="http://schemas.openxmlformats.org/officeDocument/2006/relationships/image" Target="../media/image27.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mailto:daodejing999@gmail.com" TargetMode="External"/><Relationship Id="rId2" Type="http://schemas.openxmlformats.org/officeDocument/2006/relationships/hyperlink" Target="https://www.ufpmtc.fr/" TargetMode="Externa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755576" y="692696"/>
            <a:ext cx="7772400" cy="1944216"/>
          </a:xfrm>
        </p:spPr>
        <p:txBody>
          <a:bodyPr>
            <a:noAutofit/>
          </a:bodyPr>
          <a:lstStyle/>
          <a:p>
            <a:r>
              <a:rPr lang="fr-FR" sz="3600" dirty="0" smtClean="0"/>
              <a:t>Une présentation </a:t>
            </a:r>
            <a:br>
              <a:rPr lang="fr-FR" sz="3600" dirty="0" smtClean="0"/>
            </a:br>
            <a:r>
              <a:rPr lang="fr-FR" sz="3600" dirty="0" smtClean="0"/>
              <a:t>de la Médecine Traditionnelle Chinoise (MTC) </a:t>
            </a:r>
            <a:br>
              <a:rPr lang="fr-FR" sz="3600" dirty="0" smtClean="0"/>
            </a:br>
            <a:r>
              <a:rPr lang="fr-FR" sz="3600" dirty="0" smtClean="0"/>
              <a:t/>
            </a:r>
            <a:br>
              <a:rPr lang="fr-FR" sz="3600" dirty="0" smtClean="0"/>
            </a:br>
            <a:r>
              <a:rPr lang="fr-FR" sz="3600" dirty="0" smtClean="0"/>
              <a:t>22 novembre 2019</a:t>
            </a:r>
            <a:br>
              <a:rPr lang="fr-FR" sz="3600" dirty="0" smtClean="0"/>
            </a:br>
            <a:r>
              <a:rPr lang="fr-FR" sz="3600" dirty="0" err="1" smtClean="0"/>
              <a:t>Chazay</a:t>
            </a:r>
            <a:r>
              <a:rPr lang="fr-FR" sz="3600" dirty="0" smtClean="0"/>
              <a:t> d’</a:t>
            </a:r>
            <a:r>
              <a:rPr lang="fr-FR" sz="3600" dirty="0" err="1" smtClean="0"/>
              <a:t>Azergues</a:t>
            </a:r>
            <a:endParaRPr lang="fr-FR" sz="3600" dirty="0"/>
          </a:p>
        </p:txBody>
      </p:sp>
      <p:sp>
        <p:nvSpPr>
          <p:cNvPr id="3" name="Sous-titre 2"/>
          <p:cNvSpPr>
            <a:spLocks noGrp="1"/>
          </p:cNvSpPr>
          <p:nvPr>
            <p:ph type="subTitle" idx="1"/>
          </p:nvPr>
        </p:nvSpPr>
        <p:spPr>
          <a:xfrm>
            <a:off x="1371600" y="2852936"/>
            <a:ext cx="6400800" cy="3312368"/>
          </a:xfrm>
        </p:spPr>
        <p:txBody>
          <a:bodyPr>
            <a:normAutofit/>
          </a:bodyPr>
          <a:lstStyle/>
          <a:p>
            <a:endParaRPr lang="fr-FR" dirty="0" smtClean="0"/>
          </a:p>
          <a:p>
            <a:endParaRPr lang="fr-FR" dirty="0" smtClean="0"/>
          </a:p>
          <a:p>
            <a:r>
              <a:rPr lang="fr-FR" dirty="0" err="1" smtClean="0"/>
              <a:t>Tân</a:t>
            </a:r>
            <a:r>
              <a:rPr lang="fr-FR" dirty="0" smtClean="0"/>
              <a:t> Pham Quang</a:t>
            </a:r>
          </a:p>
          <a:p>
            <a:r>
              <a:rPr lang="fr-FR" dirty="0" smtClean="0"/>
              <a:t>Praticien de MTC</a:t>
            </a:r>
          </a:p>
          <a:p>
            <a:endParaRPr lang="fr-FR" dirty="0" smtClean="0"/>
          </a:p>
          <a:p>
            <a:endParaRPr lang="fr-FR" dirty="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1</a:t>
            </a:fld>
            <a:endParaRPr lang="fr-F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normAutofit fontScale="92500"/>
          </a:bodyPr>
          <a:lstStyle/>
          <a:p>
            <a:r>
              <a:rPr lang="fr-FR" dirty="0" smtClean="0"/>
              <a:t>La Médecine Traditionnelle Chinoise (</a:t>
            </a:r>
            <a:r>
              <a:rPr lang="fr-FR" dirty="0" err="1" smtClean="0"/>
              <a:t>Zhōngyī</a:t>
            </a:r>
            <a:r>
              <a:rPr lang="fr-FR" dirty="0" smtClean="0"/>
              <a:t>)</a:t>
            </a:r>
          </a:p>
          <a:p>
            <a:pPr>
              <a:buNone/>
            </a:pPr>
            <a:r>
              <a:rPr lang="fr-FR" altLang="ja-JP" dirty="0" smtClean="0"/>
              <a:t>		</a:t>
            </a:r>
            <a:r>
              <a:rPr lang="ja-JP" altLang="fr-FR" dirty="0" smtClean="0"/>
              <a:t>中医 </a:t>
            </a:r>
            <a:r>
              <a:rPr lang="fr-FR" altLang="ja-JP" dirty="0" smtClean="0"/>
              <a:t>: Chine + flèche (atteindre le but)</a:t>
            </a:r>
          </a:p>
          <a:p>
            <a:pPr>
              <a:buNone/>
            </a:pPr>
            <a:r>
              <a:rPr lang="fr-FR" altLang="ja-JP" dirty="0" smtClean="0"/>
              <a:t>		</a:t>
            </a:r>
            <a:r>
              <a:rPr lang="ja-JP" altLang="fr-FR" dirty="0" smtClean="0"/>
              <a:t>中醫 </a:t>
            </a:r>
            <a:r>
              <a:rPr lang="fr-FR" altLang="ja-JP" dirty="0" smtClean="0"/>
              <a:t>: Chine + flèche + massage + alcool</a:t>
            </a:r>
          </a:p>
          <a:p>
            <a:pPr>
              <a:buNone/>
            </a:pPr>
            <a:endParaRPr lang="fr-FR" dirty="0" smtClean="0"/>
          </a:p>
          <a:p>
            <a:pPr>
              <a:buNone/>
            </a:pPr>
            <a:r>
              <a:rPr lang="fr-FR" dirty="0" smtClean="0"/>
              <a:t>La Médecine Occidentale (</a:t>
            </a:r>
            <a:r>
              <a:rPr lang="fr-FR" dirty="0" err="1" smtClean="0"/>
              <a:t>Xīyī</a:t>
            </a:r>
            <a:r>
              <a:rPr lang="fr-FR" dirty="0" smtClean="0"/>
              <a:t> </a:t>
            </a:r>
            <a:r>
              <a:rPr lang="ja-JP" altLang="fr-FR" dirty="0" smtClean="0"/>
              <a:t>西醫</a:t>
            </a:r>
            <a:r>
              <a:rPr lang="fr-FR" altLang="ja-JP" dirty="0" smtClean="0"/>
              <a:t>)</a:t>
            </a:r>
          </a:p>
          <a:p>
            <a:pPr>
              <a:buNone/>
            </a:pPr>
            <a:endParaRPr lang="fr-FR" dirty="0" smtClean="0"/>
          </a:p>
          <a:p>
            <a:pPr>
              <a:buNone/>
            </a:pPr>
            <a:r>
              <a:rPr lang="ja-JP" altLang="fr-FR" dirty="0" smtClean="0"/>
              <a:t>妙 手 回 春 </a:t>
            </a:r>
            <a:r>
              <a:rPr lang="fr-FR" altLang="ja-JP" dirty="0" smtClean="0"/>
              <a:t>: </a:t>
            </a:r>
            <a:r>
              <a:rPr lang="fr-FR" dirty="0" err="1" smtClean="0"/>
              <a:t>Miào</a:t>
            </a:r>
            <a:r>
              <a:rPr lang="fr-FR" dirty="0" smtClean="0"/>
              <a:t> </a:t>
            </a:r>
            <a:r>
              <a:rPr lang="fr-FR" dirty="0" err="1" smtClean="0"/>
              <a:t>shǒu</a:t>
            </a:r>
            <a:r>
              <a:rPr lang="fr-FR" dirty="0" smtClean="0"/>
              <a:t> </a:t>
            </a:r>
            <a:r>
              <a:rPr lang="fr-FR" dirty="0" err="1" smtClean="0"/>
              <a:t>huí</a:t>
            </a:r>
            <a:r>
              <a:rPr lang="fr-FR" dirty="0" smtClean="0"/>
              <a:t> </a:t>
            </a:r>
            <a:r>
              <a:rPr lang="fr-FR" dirty="0" err="1" smtClean="0"/>
              <a:t>chūn</a:t>
            </a:r>
            <a:endParaRPr lang="fr-FR" dirty="0" smtClean="0"/>
          </a:p>
          <a:p>
            <a:pPr>
              <a:buNone/>
            </a:pPr>
            <a:r>
              <a:rPr lang="fr-FR" dirty="0" smtClean="0"/>
              <a:t>La main miraculeuse qui fait revenir le printemps</a:t>
            </a:r>
            <a:endParaRPr lang="fr-FR" dirty="0"/>
          </a:p>
        </p:txBody>
      </p:sp>
      <p:sp>
        <p:nvSpPr>
          <p:cNvPr id="4" name="Espace réservé du numéro de diapositive 3"/>
          <p:cNvSpPr>
            <a:spLocks noGrp="1"/>
          </p:cNvSpPr>
          <p:nvPr>
            <p:ph type="sldNum" sz="quarter" idx="12"/>
          </p:nvPr>
        </p:nvSpPr>
        <p:spPr/>
        <p:txBody>
          <a:bodyPr/>
          <a:lstStyle/>
          <a:p>
            <a:fld id="{751DAE19-577A-4432-894D-1E7FDA33FEAB}" type="slidenum">
              <a:rPr lang="fr-FR" smtClean="0"/>
              <a:pPr/>
              <a:t>2</a:t>
            </a:fld>
            <a:endParaRPr lang="fr-F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5" name="Espace réservé du contenu 4" descr="2001 0727 Tianjin - service de M. Lian (2).jpg"/>
          <p:cNvPicPr>
            <a:picLocks noGrp="1" noChangeAspect="1"/>
          </p:cNvPicPr>
          <p:nvPr>
            <p:ph idx="1"/>
          </p:nvPr>
        </p:nvPicPr>
        <p:blipFill>
          <a:blip r:embed="rId2" cstate="print"/>
          <a:stretch>
            <a:fillRect/>
          </a:stretch>
        </p:blipFill>
        <p:spPr>
          <a:xfrm>
            <a:off x="1883664" y="2027523"/>
            <a:ext cx="5376672" cy="3671316"/>
          </a:xfrm>
        </p:spPr>
      </p:pic>
      <p:sp>
        <p:nvSpPr>
          <p:cNvPr id="4" name="Espace réservé du numéro de diapositive 3"/>
          <p:cNvSpPr>
            <a:spLocks noGrp="1"/>
          </p:cNvSpPr>
          <p:nvPr>
            <p:ph type="sldNum" sz="quarter" idx="12"/>
          </p:nvPr>
        </p:nvSpPr>
        <p:spPr/>
        <p:txBody>
          <a:bodyPr/>
          <a:lstStyle/>
          <a:p>
            <a:fld id="{751DAE19-577A-4432-894D-1E7FDA33FEAB}" type="slidenum">
              <a:rPr lang="fr-FR" smtClean="0"/>
              <a:pPr/>
              <a:t>3</a:t>
            </a:fld>
            <a:endParaRPr lang="fr-F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Constat </a:t>
            </a:r>
            <a:endParaRPr lang="fr-FR" dirty="0"/>
          </a:p>
        </p:txBody>
      </p:sp>
      <p:sp>
        <p:nvSpPr>
          <p:cNvPr id="3" name="Espace réservé du contenu 2"/>
          <p:cNvSpPr>
            <a:spLocks noGrp="1"/>
          </p:cNvSpPr>
          <p:nvPr>
            <p:ph idx="1"/>
          </p:nvPr>
        </p:nvSpPr>
        <p:spPr/>
        <p:txBody>
          <a:bodyPr>
            <a:normAutofit fontScale="92500" lnSpcReduction="10000"/>
          </a:bodyPr>
          <a:lstStyle/>
          <a:p>
            <a:r>
              <a:rPr lang="fr-FR" sz="3000" dirty="0" smtClean="0"/>
              <a:t>La MTC ne se limite pas à l’acupuncture;</a:t>
            </a:r>
          </a:p>
          <a:p>
            <a:pPr>
              <a:buNone/>
            </a:pPr>
            <a:endParaRPr lang="fr-FR" sz="3000" dirty="0" smtClean="0"/>
          </a:p>
          <a:p>
            <a:r>
              <a:rPr lang="fr-FR" sz="3000" dirty="0" smtClean="0"/>
              <a:t>Au moins 50 % des français ont recours aux médecines alternatives;</a:t>
            </a:r>
          </a:p>
          <a:p>
            <a:endParaRPr lang="fr-FR" sz="3000" dirty="0" smtClean="0"/>
          </a:p>
          <a:p>
            <a:r>
              <a:rPr lang="fr-FR" sz="3000" dirty="0" smtClean="0"/>
              <a:t>La MTC en Chine n’est pas considérée comme une médecine alternative;</a:t>
            </a:r>
          </a:p>
          <a:p>
            <a:pPr>
              <a:buNone/>
            </a:pPr>
            <a:endParaRPr lang="fr-FR" sz="3000" dirty="0" smtClean="0"/>
          </a:p>
          <a:p>
            <a:r>
              <a:rPr lang="fr-FR" sz="3000" dirty="0" smtClean="0"/>
              <a:t>En France, la MTC est également pratiquée par des praticiens de MTC (</a:t>
            </a:r>
            <a:r>
              <a:rPr lang="fr-FR" sz="3000" smtClean="0"/>
              <a:t>non docteurs en médecine)</a:t>
            </a:r>
            <a:endParaRPr lang="fr-FR" sz="3000" dirty="0" smtClean="0"/>
          </a:p>
          <a:p>
            <a:pPr>
              <a:buNone/>
            </a:pPr>
            <a:endParaRPr lang="fr-FR" sz="2200" dirty="0" smtClean="0"/>
          </a:p>
          <a:p>
            <a:endParaRPr lang="fr-FR" dirty="0" smtClean="0"/>
          </a:p>
          <a:p>
            <a:endParaRPr lang="fr-FR" dirty="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4</a:t>
            </a:fld>
            <a:endParaRPr lang="fr-F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ja-JP" altLang="fr-FR" dirty="0" smtClean="0"/>
              <a:t>中醫 </a:t>
            </a:r>
            <a:r>
              <a:rPr lang="fr-FR" altLang="ja-JP" dirty="0" smtClean="0"/>
              <a:t>- </a:t>
            </a:r>
            <a:r>
              <a:rPr lang="fr-FR" dirty="0" err="1" smtClean="0"/>
              <a:t>Zhōngyī</a:t>
            </a:r>
            <a:r>
              <a:rPr lang="fr-FR" dirty="0" smtClean="0"/>
              <a:t> - MTC</a:t>
            </a:r>
            <a:endParaRPr lang="fr-FR" dirty="0"/>
          </a:p>
        </p:txBody>
      </p:sp>
      <p:sp>
        <p:nvSpPr>
          <p:cNvPr id="3" name="Espace réservé du contenu 2"/>
          <p:cNvSpPr>
            <a:spLocks noGrp="1"/>
          </p:cNvSpPr>
          <p:nvPr>
            <p:ph idx="1"/>
          </p:nvPr>
        </p:nvSpPr>
        <p:spPr/>
        <p:txBody>
          <a:bodyPr>
            <a:normAutofit fontScale="85000" lnSpcReduction="10000"/>
          </a:bodyPr>
          <a:lstStyle/>
          <a:p>
            <a:r>
              <a:rPr lang="fr-FR" dirty="0" smtClean="0"/>
              <a:t>Pratiquée dans </a:t>
            </a:r>
            <a:r>
              <a:rPr lang="fr-FR" dirty="0"/>
              <a:t>142 </a:t>
            </a:r>
            <a:r>
              <a:rPr lang="fr-FR" dirty="0" smtClean="0"/>
              <a:t>pays, essor constant. </a:t>
            </a:r>
          </a:p>
          <a:p>
            <a:r>
              <a:rPr lang="fr-FR" dirty="0" smtClean="0"/>
              <a:t>Chine : 42.528 cliniques de MTC </a:t>
            </a:r>
          </a:p>
          <a:p>
            <a:r>
              <a:rPr lang="fr-FR" dirty="0" smtClean="0"/>
              <a:t>90 universités</a:t>
            </a:r>
          </a:p>
          <a:p>
            <a:r>
              <a:rPr lang="fr-FR" dirty="0" smtClean="0"/>
              <a:t>France : 120 écoles actives pour 7.000 étudiants (2016) formant des praticiens. Plusieurs universités forment récemment des médecins (D.U. ou D.I.U.) à  l’acupuncture </a:t>
            </a:r>
          </a:p>
          <a:p>
            <a:pPr>
              <a:buNone/>
            </a:pPr>
            <a:endParaRPr lang="fr-FR" dirty="0"/>
          </a:p>
          <a:p>
            <a:r>
              <a:rPr lang="fr-FR" dirty="0" smtClean="0"/>
              <a:t>La </a:t>
            </a:r>
            <a:r>
              <a:rPr lang="fr-FR" dirty="0"/>
              <a:t>Médecine Traditionnelle Chinoise </a:t>
            </a:r>
            <a:r>
              <a:rPr lang="fr-FR" dirty="0" smtClean="0"/>
              <a:t>est </a:t>
            </a:r>
            <a:r>
              <a:rPr lang="fr-FR" dirty="0"/>
              <a:t>inscrite </a:t>
            </a:r>
            <a:r>
              <a:rPr lang="fr-FR" dirty="0" smtClean="0"/>
              <a:t>l'UNESCO </a:t>
            </a:r>
            <a:r>
              <a:rPr lang="fr-FR" dirty="0"/>
              <a:t>au "Patrimoine Mondial de l'Humanité".</a:t>
            </a:r>
          </a:p>
          <a:p>
            <a:pPr>
              <a:buNone/>
            </a:pPr>
            <a:endParaRPr lang="fr-FR" dirty="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5</a:t>
            </a:fld>
            <a:endParaRPr lang="fr-F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La MTC – une longue histoire</a:t>
            </a:r>
            <a:endParaRPr lang="fr-FR" dirty="0"/>
          </a:p>
        </p:txBody>
      </p:sp>
      <p:sp>
        <p:nvSpPr>
          <p:cNvPr id="3" name="Espace réservé du contenu 2"/>
          <p:cNvSpPr>
            <a:spLocks noGrp="1"/>
          </p:cNvSpPr>
          <p:nvPr>
            <p:ph idx="1"/>
          </p:nvPr>
        </p:nvSpPr>
        <p:spPr/>
        <p:txBody>
          <a:bodyPr>
            <a:normAutofit/>
          </a:bodyPr>
          <a:lstStyle/>
          <a:p>
            <a:pPr>
              <a:buNone/>
            </a:pPr>
            <a:r>
              <a:rPr lang="fr-FR" sz="2400" dirty="0" smtClean="0"/>
              <a:t>Le monde chinois est la seule culture à avoir laisser un héritage écrit ! (depuis 200 </a:t>
            </a:r>
            <a:r>
              <a:rPr lang="fr-FR" sz="2400" dirty="0" err="1" smtClean="0"/>
              <a:t>ap</a:t>
            </a:r>
            <a:r>
              <a:rPr lang="fr-FR" sz="2400" dirty="0" smtClean="0"/>
              <a:t>. J.-C. avec le classique interne de l’Empereur Jaune Huang Di </a:t>
            </a:r>
            <a:r>
              <a:rPr lang="fr-FR" sz="2400" dirty="0" err="1" smtClean="0"/>
              <a:t>Nei</a:t>
            </a:r>
            <a:r>
              <a:rPr lang="fr-FR" sz="2400" dirty="0" smtClean="0"/>
              <a:t> </a:t>
            </a:r>
            <a:r>
              <a:rPr lang="fr-FR" sz="2400" dirty="0" err="1" smtClean="0"/>
              <a:t>Jing</a:t>
            </a:r>
            <a:r>
              <a:rPr lang="fr-FR" sz="2400" dirty="0" smtClean="0"/>
              <a:t>)</a:t>
            </a:r>
          </a:p>
          <a:p>
            <a:pPr>
              <a:buNone/>
            </a:pPr>
            <a:endParaRPr lang="fr-FR" sz="2400" dirty="0" smtClean="0"/>
          </a:p>
          <a:p>
            <a:pPr>
              <a:buNone/>
            </a:pPr>
            <a:r>
              <a:rPr lang="fr-FR" sz="2400" dirty="0" smtClean="0"/>
              <a:t>La Chine : un très grand pays, de nombreux climats. </a:t>
            </a:r>
          </a:p>
          <a:p>
            <a:pPr>
              <a:buNone/>
            </a:pPr>
            <a:endParaRPr lang="fr-FR" sz="2400" dirty="0" smtClean="0"/>
          </a:p>
          <a:p>
            <a:pPr>
              <a:buNone/>
            </a:pPr>
            <a:r>
              <a:rPr lang="fr-FR" sz="2400" dirty="0" smtClean="0"/>
              <a:t>La MTC s’est adaptée et a enrichi les autres médecines d’Asie.</a:t>
            </a:r>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6</a:t>
            </a:fld>
            <a:endParaRPr lang="fr-F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Une vision globale et éthique</a:t>
            </a:r>
            <a:br>
              <a:rPr lang="fr-FR" dirty="0" smtClean="0"/>
            </a:br>
            <a:endParaRPr lang="fr-FR" dirty="0"/>
          </a:p>
        </p:txBody>
      </p:sp>
      <p:sp>
        <p:nvSpPr>
          <p:cNvPr id="3" name="Espace réservé du contenu 2"/>
          <p:cNvSpPr>
            <a:spLocks noGrp="1"/>
          </p:cNvSpPr>
          <p:nvPr>
            <p:ph idx="1"/>
          </p:nvPr>
        </p:nvSpPr>
        <p:spPr/>
        <p:txBody>
          <a:bodyPr>
            <a:normAutofit fontScale="62500" lnSpcReduction="20000"/>
          </a:bodyPr>
          <a:lstStyle/>
          <a:p>
            <a:pPr marL="514350" indent="-514350">
              <a:buFont typeface="+mj-lt"/>
              <a:buAutoNum type="arabicPeriod"/>
            </a:pPr>
            <a:r>
              <a:rPr lang="fr-FR" b="1" dirty="0" smtClean="0"/>
              <a:t>La</a:t>
            </a:r>
            <a:r>
              <a:rPr lang="fr-FR" dirty="0" smtClean="0"/>
              <a:t> </a:t>
            </a:r>
            <a:r>
              <a:rPr lang="fr-FR" b="1" dirty="0" smtClean="0"/>
              <a:t>connaissance par la transmission des Anciens</a:t>
            </a:r>
          </a:p>
          <a:p>
            <a:pPr marL="514350" lvl="0" indent="-514350">
              <a:buFont typeface="+mj-lt"/>
              <a:buAutoNum type="arabicPeriod"/>
            </a:pPr>
            <a:r>
              <a:rPr lang="fr-FR" b="1" dirty="0" smtClean="0"/>
              <a:t>L’observation </a:t>
            </a:r>
          </a:p>
          <a:p>
            <a:pPr marL="514350" lvl="0" indent="-514350">
              <a:buFont typeface="+mj-lt"/>
              <a:buAutoNum type="arabicPeriod"/>
            </a:pPr>
            <a:r>
              <a:rPr lang="fr-FR" b="1" dirty="0" smtClean="0"/>
              <a:t>L’expérimentation</a:t>
            </a:r>
            <a:r>
              <a:rPr lang="fr-FR" dirty="0" smtClean="0"/>
              <a:t> (ne rien rejeter à priori), apprécier sur des résultats reproductibles</a:t>
            </a:r>
          </a:p>
          <a:p>
            <a:pPr marL="514350" lvl="0" indent="-514350">
              <a:buFont typeface="+mj-lt"/>
              <a:buAutoNum type="arabicPeriod"/>
            </a:pPr>
            <a:r>
              <a:rPr lang="fr-FR" b="1" dirty="0" smtClean="0"/>
              <a:t>Méthodes de soins aussi naturelles</a:t>
            </a:r>
            <a:r>
              <a:rPr lang="fr-FR" dirty="0" smtClean="0"/>
              <a:t> et </a:t>
            </a:r>
            <a:r>
              <a:rPr lang="fr-FR" b="1" dirty="0" smtClean="0"/>
              <a:t>peu nocives</a:t>
            </a:r>
            <a:r>
              <a:rPr lang="fr-FR" dirty="0" smtClean="0"/>
              <a:t> que possible (limiter les traitements au long cours). Rechercher la complémentarité avec les autres méthodes de soins.</a:t>
            </a:r>
          </a:p>
          <a:p>
            <a:pPr marL="514350" lvl="0" indent="-514350">
              <a:buFont typeface="+mj-lt"/>
              <a:buAutoNum type="arabicPeriod"/>
            </a:pPr>
            <a:r>
              <a:rPr lang="fr-FR" b="1" dirty="0" smtClean="0"/>
              <a:t>Traitements </a:t>
            </a:r>
            <a:r>
              <a:rPr lang="fr-FR" dirty="0" smtClean="0"/>
              <a:t>(toujours) </a:t>
            </a:r>
            <a:r>
              <a:rPr lang="fr-FR" b="1" dirty="0" smtClean="0"/>
              <a:t>personnalisés</a:t>
            </a:r>
            <a:r>
              <a:rPr lang="fr-FR" dirty="0" smtClean="0"/>
              <a:t> </a:t>
            </a:r>
          </a:p>
          <a:p>
            <a:pPr marL="514350" lvl="0" indent="-514350">
              <a:buFont typeface="+mj-lt"/>
              <a:buAutoNum type="arabicPeriod"/>
            </a:pPr>
            <a:r>
              <a:rPr lang="fr-FR" b="1" dirty="0" smtClean="0"/>
              <a:t>Viser l’économie</a:t>
            </a:r>
            <a:r>
              <a:rPr lang="fr-FR" dirty="0" smtClean="0"/>
              <a:t> (coût du traitement et efforts thérapeutiques)</a:t>
            </a:r>
          </a:p>
          <a:p>
            <a:pPr marL="514350" lvl="0" indent="-514350">
              <a:buFont typeface="+mj-lt"/>
              <a:buAutoNum type="arabicPeriod"/>
            </a:pPr>
            <a:r>
              <a:rPr lang="fr-FR" b="1" dirty="0" smtClean="0"/>
              <a:t>Ne pas négliger</a:t>
            </a:r>
            <a:r>
              <a:rPr lang="fr-FR" dirty="0" smtClean="0"/>
              <a:t> </a:t>
            </a:r>
            <a:r>
              <a:rPr lang="fr-FR" b="1" dirty="0" smtClean="0"/>
              <a:t>l’importance des émotions</a:t>
            </a:r>
            <a:r>
              <a:rPr lang="fr-FR" dirty="0" smtClean="0"/>
              <a:t> (colère, joie, réflexion, tristesse, peur)</a:t>
            </a:r>
          </a:p>
          <a:p>
            <a:pPr marL="514350" lvl="0" indent="-514350">
              <a:buFont typeface="+mj-lt"/>
              <a:buAutoNum type="arabicPeriod"/>
            </a:pPr>
            <a:r>
              <a:rPr lang="fr-FR" b="1" dirty="0" smtClean="0"/>
              <a:t>Prévention</a:t>
            </a:r>
            <a:r>
              <a:rPr lang="fr-FR" dirty="0" smtClean="0"/>
              <a:t> plutôt que le curatif. Chaque jour, le corps cherche à s’</a:t>
            </a:r>
            <a:r>
              <a:rPr lang="fr-FR" dirty="0" err="1" smtClean="0"/>
              <a:t>autoguérir</a:t>
            </a:r>
            <a:r>
              <a:rPr lang="fr-FR" dirty="0" smtClean="0"/>
              <a:t>.</a:t>
            </a:r>
          </a:p>
          <a:p>
            <a:pPr marL="514350" lvl="0" indent="-514350">
              <a:buFont typeface="+mj-lt"/>
              <a:buAutoNum type="arabicPeriod"/>
            </a:pPr>
            <a:r>
              <a:rPr lang="fr-FR" b="1" dirty="0" smtClean="0"/>
              <a:t>Permettre une prise en main par l’individu de sa santé  </a:t>
            </a:r>
            <a:r>
              <a:rPr lang="fr-FR" dirty="0" smtClean="0"/>
              <a:t>(diététique, qi gong, meilleure maitrise émotionnelle, etc.)</a:t>
            </a:r>
          </a:p>
          <a:p>
            <a:endParaRPr lang="fr-FR" dirty="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7</a:t>
            </a:fld>
            <a:endParaRPr lang="fr-F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dirty="0" smtClean="0"/>
              <a:t>Les « classiques » …</a:t>
            </a:r>
            <a:endParaRPr lang="fr-FR" sz="3600" dirty="0"/>
          </a:p>
        </p:txBody>
      </p:sp>
      <p:sp>
        <p:nvSpPr>
          <p:cNvPr id="3" name="Espace réservé du contenu 2"/>
          <p:cNvSpPr>
            <a:spLocks noGrp="1"/>
          </p:cNvSpPr>
          <p:nvPr>
            <p:ph idx="1"/>
          </p:nvPr>
        </p:nvSpPr>
        <p:spPr/>
        <p:txBody>
          <a:bodyPr>
            <a:normAutofit/>
          </a:bodyPr>
          <a:lstStyle/>
          <a:p>
            <a:pPr>
              <a:buNone/>
            </a:pPr>
            <a:r>
              <a:rPr lang="fr-FR" sz="2000" b="1" dirty="0" smtClean="0"/>
              <a:t>Le livre des mutations </a:t>
            </a:r>
            <a:r>
              <a:rPr lang="fr-FR" sz="2400" dirty="0" smtClean="0"/>
              <a:t>:</a:t>
            </a:r>
            <a:r>
              <a:rPr lang="fr-FR" sz="2400" dirty="0" smtClean="0">
                <a:solidFill>
                  <a:srgbClr val="FF0000"/>
                </a:solidFill>
              </a:rPr>
              <a:t> </a:t>
            </a:r>
            <a:r>
              <a:rPr lang="fr-FR" sz="2000" dirty="0" err="1" smtClean="0">
                <a:solidFill>
                  <a:srgbClr val="FF0000"/>
                </a:solidFill>
              </a:rPr>
              <a:t>Yì</a:t>
            </a:r>
            <a:r>
              <a:rPr lang="fr-FR" sz="2000" dirty="0" smtClean="0">
                <a:solidFill>
                  <a:srgbClr val="FF0000"/>
                </a:solidFill>
              </a:rPr>
              <a:t> </a:t>
            </a:r>
            <a:r>
              <a:rPr lang="fr-FR" sz="2000" dirty="0" err="1" smtClean="0">
                <a:solidFill>
                  <a:srgbClr val="FF0000"/>
                </a:solidFill>
              </a:rPr>
              <a:t>jīng</a:t>
            </a:r>
            <a:r>
              <a:rPr lang="fr-FR" sz="2000" dirty="0" smtClean="0">
                <a:solidFill>
                  <a:srgbClr val="FF0000"/>
                </a:solidFill>
              </a:rPr>
              <a:t> </a:t>
            </a:r>
            <a:r>
              <a:rPr lang="fr-FR" sz="1800" dirty="0" smtClean="0"/>
              <a:t>( </a:t>
            </a:r>
            <a:r>
              <a:rPr lang="ja-JP" altLang="fr-FR" sz="1800" dirty="0" smtClean="0">
                <a:latin typeface="+mj-lt"/>
              </a:rPr>
              <a:t>易 經 </a:t>
            </a:r>
            <a:r>
              <a:rPr lang="fr-FR" altLang="ja-JP" sz="1800" dirty="0" smtClean="0">
                <a:latin typeface="+mj-lt"/>
              </a:rPr>
              <a:t>) </a:t>
            </a:r>
          </a:p>
          <a:p>
            <a:pPr>
              <a:buNone/>
            </a:pPr>
            <a:endParaRPr lang="fr-FR" sz="1800" dirty="0" smtClean="0">
              <a:latin typeface="+mj-lt"/>
            </a:endParaRPr>
          </a:p>
          <a:p>
            <a:pPr>
              <a:buNone/>
            </a:pPr>
            <a:r>
              <a:rPr lang="fr-FR" sz="2000" b="1" dirty="0" smtClean="0"/>
              <a:t>Le livre de l’interne de l’Empereur Jaune </a:t>
            </a:r>
            <a:r>
              <a:rPr lang="fr-FR" sz="2400" dirty="0" smtClean="0"/>
              <a:t>:</a:t>
            </a:r>
            <a:r>
              <a:rPr lang="fr-FR" sz="2400" b="1" dirty="0" smtClean="0"/>
              <a:t> </a:t>
            </a:r>
            <a:r>
              <a:rPr lang="fr-FR" sz="2300" dirty="0" err="1" smtClean="0">
                <a:solidFill>
                  <a:srgbClr val="FF0000"/>
                </a:solidFill>
              </a:rPr>
              <a:t>Huángdì</a:t>
            </a:r>
            <a:r>
              <a:rPr lang="fr-FR" sz="2300" dirty="0" smtClean="0">
                <a:solidFill>
                  <a:srgbClr val="FF0000"/>
                </a:solidFill>
              </a:rPr>
              <a:t> </a:t>
            </a:r>
            <a:r>
              <a:rPr lang="fr-FR" sz="2300" dirty="0" err="1" smtClean="0">
                <a:solidFill>
                  <a:srgbClr val="FF0000"/>
                </a:solidFill>
              </a:rPr>
              <a:t>nèijīng</a:t>
            </a:r>
            <a:r>
              <a:rPr lang="fr-FR" sz="2300" dirty="0" smtClean="0">
                <a:solidFill>
                  <a:srgbClr val="FF0000"/>
                </a:solidFill>
              </a:rPr>
              <a:t> </a:t>
            </a:r>
            <a:r>
              <a:rPr lang="fr-FR" sz="1800" dirty="0" smtClean="0"/>
              <a:t>( </a:t>
            </a:r>
            <a:r>
              <a:rPr lang="ja-JP" altLang="fr-FR" sz="1800" dirty="0" smtClean="0"/>
              <a:t>黄帝内经 </a:t>
            </a:r>
            <a:r>
              <a:rPr lang="fr-FR" altLang="ja-JP" sz="1800" dirty="0" smtClean="0"/>
              <a:t>) </a:t>
            </a:r>
            <a:endParaRPr lang="fr-FR" sz="1800" dirty="0" smtClean="0">
              <a:solidFill>
                <a:srgbClr val="FF0000"/>
              </a:solidFill>
            </a:endParaRPr>
          </a:p>
          <a:p>
            <a:pPr>
              <a:buNone/>
            </a:pPr>
            <a:r>
              <a:rPr lang="fr-FR" sz="2400" dirty="0" smtClean="0">
                <a:solidFill>
                  <a:srgbClr val="FF0000"/>
                </a:solidFill>
              </a:rPr>
              <a:t>	</a:t>
            </a:r>
            <a:r>
              <a:rPr lang="fr-FR" sz="2400" dirty="0" smtClean="0">
                <a:solidFill>
                  <a:srgbClr val="00B050"/>
                </a:solidFill>
              </a:rPr>
              <a:t>1) Les questions simples  </a:t>
            </a:r>
            <a:r>
              <a:rPr lang="fr-FR" sz="2000" dirty="0" err="1" smtClean="0">
                <a:solidFill>
                  <a:srgbClr val="FF0000"/>
                </a:solidFill>
              </a:rPr>
              <a:t>Sù</a:t>
            </a:r>
            <a:r>
              <a:rPr lang="fr-FR" sz="2000" dirty="0" smtClean="0">
                <a:solidFill>
                  <a:srgbClr val="FF0000"/>
                </a:solidFill>
              </a:rPr>
              <a:t> </a:t>
            </a:r>
            <a:r>
              <a:rPr lang="fr-FR" sz="2000" dirty="0" err="1" smtClean="0">
                <a:solidFill>
                  <a:srgbClr val="FF0000"/>
                </a:solidFill>
              </a:rPr>
              <a:t>wèn</a:t>
            </a:r>
            <a:r>
              <a:rPr lang="fr-FR" sz="2400" dirty="0" smtClean="0">
                <a:solidFill>
                  <a:srgbClr val="FF0000"/>
                </a:solidFill>
              </a:rPr>
              <a:t> </a:t>
            </a:r>
            <a:r>
              <a:rPr lang="fr-FR" sz="1800" dirty="0" smtClean="0"/>
              <a:t>( </a:t>
            </a:r>
            <a:r>
              <a:rPr lang="ja-JP" altLang="fr-FR" sz="1800" dirty="0" smtClean="0"/>
              <a:t>素问 </a:t>
            </a:r>
            <a:r>
              <a:rPr lang="fr-FR" altLang="ja-JP" sz="1800" dirty="0" smtClean="0"/>
              <a:t>)</a:t>
            </a:r>
            <a:endParaRPr lang="fr-FR" sz="1800" dirty="0" smtClean="0"/>
          </a:p>
          <a:p>
            <a:pPr>
              <a:buNone/>
            </a:pPr>
            <a:r>
              <a:rPr lang="fr-FR" sz="2400" dirty="0" smtClean="0">
                <a:solidFill>
                  <a:srgbClr val="FF0000"/>
                </a:solidFill>
              </a:rPr>
              <a:t>      </a:t>
            </a:r>
            <a:r>
              <a:rPr lang="fr-FR" sz="2400" dirty="0" smtClean="0">
                <a:solidFill>
                  <a:srgbClr val="92D050"/>
                </a:solidFill>
              </a:rPr>
              <a:t>2) Le pivot spirituel           </a:t>
            </a:r>
            <a:r>
              <a:rPr lang="fr-FR" sz="2000" dirty="0" err="1" smtClean="0">
                <a:solidFill>
                  <a:srgbClr val="FF0000"/>
                </a:solidFill>
              </a:rPr>
              <a:t>Líng</a:t>
            </a:r>
            <a:r>
              <a:rPr lang="fr-FR" sz="2000" dirty="0" smtClean="0">
                <a:solidFill>
                  <a:srgbClr val="FF0000"/>
                </a:solidFill>
              </a:rPr>
              <a:t> </a:t>
            </a:r>
            <a:r>
              <a:rPr lang="fr-FR" sz="2000" dirty="0" err="1" smtClean="0">
                <a:solidFill>
                  <a:srgbClr val="FF0000"/>
                </a:solidFill>
              </a:rPr>
              <a:t>shū</a:t>
            </a:r>
            <a:r>
              <a:rPr lang="fr-FR" sz="2000" dirty="0" smtClean="0">
                <a:solidFill>
                  <a:srgbClr val="FF0000"/>
                </a:solidFill>
              </a:rPr>
              <a:t> </a:t>
            </a:r>
            <a:r>
              <a:rPr lang="fr-FR" sz="1800" dirty="0" smtClean="0"/>
              <a:t>( </a:t>
            </a:r>
            <a:r>
              <a:rPr lang="ja-JP" altLang="fr-FR" sz="1800" dirty="0" smtClean="0"/>
              <a:t>灵枢 </a:t>
            </a:r>
            <a:r>
              <a:rPr lang="fr-FR" altLang="ja-JP" sz="1800" dirty="0" smtClean="0"/>
              <a:t>)</a:t>
            </a:r>
            <a:endParaRPr lang="fr-FR" sz="1800" dirty="0" smtClean="0"/>
          </a:p>
          <a:p>
            <a:pPr>
              <a:buNone/>
            </a:pPr>
            <a:r>
              <a:rPr lang="fr-FR" sz="2000" b="1" dirty="0" smtClean="0"/>
              <a:t>Le traité de la Voie et de la Vertu </a:t>
            </a:r>
            <a:r>
              <a:rPr lang="fr-FR" sz="2000" dirty="0" smtClean="0"/>
              <a:t>(Laozi) </a:t>
            </a:r>
            <a:r>
              <a:rPr lang="fr-FR" sz="2400" dirty="0" smtClean="0"/>
              <a:t>: </a:t>
            </a:r>
            <a:r>
              <a:rPr lang="fr-FR" sz="2400" dirty="0" err="1" smtClean="0"/>
              <a:t>Dào</a:t>
            </a:r>
            <a:r>
              <a:rPr lang="fr-FR" sz="2400" dirty="0" smtClean="0"/>
              <a:t> dé </a:t>
            </a:r>
            <a:r>
              <a:rPr lang="fr-FR" sz="2400" dirty="0" err="1" smtClean="0"/>
              <a:t>jīng</a:t>
            </a:r>
            <a:r>
              <a:rPr lang="fr-FR" sz="2400" dirty="0" smtClean="0"/>
              <a:t> </a:t>
            </a:r>
            <a:r>
              <a:rPr lang="fr-FR" sz="1800" dirty="0" smtClean="0">
                <a:solidFill>
                  <a:srgbClr val="FF0000"/>
                </a:solidFill>
              </a:rPr>
              <a:t>(</a:t>
            </a:r>
            <a:r>
              <a:rPr lang="ja-JP" altLang="fr-FR" sz="1600" dirty="0" smtClean="0"/>
              <a:t>道德经</a:t>
            </a:r>
            <a:r>
              <a:rPr lang="fr-FR" altLang="ja-JP" sz="1600" dirty="0" smtClean="0"/>
              <a:t>)</a:t>
            </a:r>
            <a:endParaRPr lang="fr-FR" sz="1600" dirty="0" smtClean="0"/>
          </a:p>
          <a:p>
            <a:pPr>
              <a:buNone/>
            </a:pPr>
            <a:endParaRPr lang="fr-FR" sz="2400" dirty="0" smtClean="0">
              <a:solidFill>
                <a:srgbClr val="FF0000"/>
              </a:solidFill>
            </a:endParaRPr>
          </a:p>
          <a:p>
            <a:pPr>
              <a:buNone/>
            </a:pPr>
            <a:endParaRPr lang="fr-FR" sz="1800" dirty="0" smtClean="0"/>
          </a:p>
          <a:p>
            <a:pPr>
              <a:buNone/>
            </a:pPr>
            <a:endParaRPr lang="fr-FR" sz="2400" dirty="0" smtClean="0"/>
          </a:p>
          <a:p>
            <a:pPr>
              <a:buNone/>
            </a:pPr>
            <a:endParaRPr lang="fr-FR" sz="1900" b="1" dirty="0" smtClean="0"/>
          </a:p>
          <a:p>
            <a:pPr>
              <a:buNone/>
            </a:pPr>
            <a:endParaRPr lang="fr-FR" dirty="0" smtClean="0"/>
          </a:p>
          <a:p>
            <a:pPr lvl="0">
              <a:buNone/>
            </a:pPr>
            <a:endParaRPr lang="fr-FR" dirty="0" smtClean="0"/>
          </a:p>
          <a:p>
            <a:pPr lvl="0">
              <a:buNone/>
            </a:pPr>
            <a:endParaRPr lang="fr-FR" dirty="0" smtClean="0"/>
          </a:p>
          <a:p>
            <a:pPr lvl="0">
              <a:buNone/>
            </a:pPr>
            <a:endParaRPr lang="fr-FR" dirty="0" smtClean="0"/>
          </a:p>
          <a:p>
            <a:pPr>
              <a:buNone/>
            </a:pPr>
            <a:endParaRPr lang="fr-FR" dirty="0" smtClean="0"/>
          </a:p>
          <a:p>
            <a:pPr>
              <a:buNone/>
            </a:pPr>
            <a:endParaRPr lang="fr-FR" dirty="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8</a:t>
            </a:fld>
            <a:endParaRPr lang="fr-F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2700" b="1" dirty="0" smtClean="0"/>
              <a:t/>
            </a:r>
            <a:br>
              <a:rPr lang="fr-FR" sz="2700" b="1" dirty="0" smtClean="0"/>
            </a:br>
            <a:r>
              <a:rPr lang="fr-FR" sz="2700" b="1" dirty="0" smtClean="0"/>
              <a:t/>
            </a:r>
            <a:br>
              <a:rPr lang="fr-FR" sz="2700" b="1" dirty="0" smtClean="0"/>
            </a:br>
            <a:r>
              <a:rPr lang="fr-FR" sz="2700" b="1" dirty="0" smtClean="0"/>
              <a:t/>
            </a:r>
            <a:br>
              <a:rPr lang="fr-FR" sz="2700" b="1" dirty="0" smtClean="0"/>
            </a:br>
            <a:r>
              <a:rPr lang="fr-FR" sz="2700" b="1" dirty="0" smtClean="0"/>
              <a:t/>
            </a:r>
            <a:br>
              <a:rPr lang="fr-FR" sz="2700" b="1" dirty="0" smtClean="0"/>
            </a:br>
            <a:r>
              <a:rPr lang="fr-FR" sz="2700" b="1" dirty="0" smtClean="0"/>
              <a:t/>
            </a:r>
            <a:br>
              <a:rPr lang="fr-FR" sz="2700" b="1" dirty="0" smtClean="0"/>
            </a:br>
            <a:r>
              <a:rPr lang="fr-FR" sz="2700" b="1" dirty="0" smtClean="0"/>
              <a:t/>
            </a:r>
            <a:br>
              <a:rPr lang="fr-FR" sz="2700" b="1" dirty="0" smtClean="0"/>
            </a:br>
            <a:r>
              <a:rPr lang="fr-FR" sz="2700" b="1" dirty="0" smtClean="0"/>
              <a:t/>
            </a:r>
            <a:br>
              <a:rPr lang="fr-FR" sz="2700" b="1" dirty="0" smtClean="0"/>
            </a:br>
            <a:r>
              <a:rPr lang="fr-FR" sz="2700" b="1" dirty="0" smtClean="0"/>
              <a:t/>
            </a:r>
            <a:br>
              <a:rPr lang="fr-FR" sz="2700" b="1" dirty="0" smtClean="0"/>
            </a:br>
            <a:r>
              <a:rPr lang="fr-FR" sz="2200" b="1" dirty="0" smtClean="0"/>
              <a:t>Zhang </a:t>
            </a:r>
            <a:r>
              <a:rPr lang="fr-FR" sz="2200" b="1" dirty="0" err="1" smtClean="0"/>
              <a:t>Zhongjing</a:t>
            </a:r>
            <a:r>
              <a:rPr lang="fr-FR" sz="2200" b="1" dirty="0" smtClean="0"/>
              <a:t> </a:t>
            </a:r>
            <a:r>
              <a:rPr lang="fr-FR" sz="2200" dirty="0" smtClean="0"/>
              <a:t>(150-219) : </a:t>
            </a:r>
            <a:r>
              <a:rPr lang="fr-FR" sz="2200" i="1" dirty="0" smtClean="0"/>
              <a:t>Traité du froid nocif et de diverses maladies</a:t>
            </a:r>
            <a:r>
              <a:rPr lang="fr-FR" sz="2200" dirty="0" smtClean="0"/>
              <a:t> (</a:t>
            </a:r>
            <a:r>
              <a:rPr lang="fr-FR" sz="2200" dirty="0" err="1" smtClean="0">
                <a:solidFill>
                  <a:srgbClr val="FF0000"/>
                </a:solidFill>
              </a:rPr>
              <a:t>Shanghan</a:t>
            </a:r>
            <a:r>
              <a:rPr lang="fr-FR" sz="2200" dirty="0" smtClean="0">
                <a:solidFill>
                  <a:srgbClr val="FF0000"/>
                </a:solidFill>
              </a:rPr>
              <a:t> </a:t>
            </a:r>
            <a:r>
              <a:rPr lang="fr-FR" sz="2200" dirty="0" err="1" smtClean="0">
                <a:solidFill>
                  <a:srgbClr val="FF0000"/>
                </a:solidFill>
              </a:rPr>
              <a:t>Zabin</a:t>
            </a:r>
            <a:r>
              <a:rPr lang="fr-FR" sz="2200" dirty="0" smtClean="0">
                <a:solidFill>
                  <a:srgbClr val="FF0000"/>
                </a:solidFill>
              </a:rPr>
              <a:t> Lun</a:t>
            </a:r>
            <a:r>
              <a:rPr lang="fr-FR" sz="2200" dirty="0" smtClean="0"/>
              <a:t>) ; </a:t>
            </a:r>
            <a:br>
              <a:rPr lang="fr-FR" sz="2200" dirty="0" smtClean="0"/>
            </a:br>
            <a:r>
              <a:rPr lang="fr-FR" sz="2200" b="1" dirty="0" err="1" smtClean="0"/>
              <a:t>Huangfu</a:t>
            </a:r>
            <a:r>
              <a:rPr lang="fr-FR" sz="2200" b="1" dirty="0" smtClean="0"/>
              <a:t> Mi</a:t>
            </a:r>
            <a:r>
              <a:rPr lang="fr-FR" sz="2200" dirty="0" smtClean="0"/>
              <a:t> (215-282) : </a:t>
            </a:r>
            <a:r>
              <a:rPr lang="fr-FR" sz="2200" i="1" dirty="0" smtClean="0"/>
              <a:t>Classique ordonné de l’acupuncture</a:t>
            </a:r>
            <a:r>
              <a:rPr lang="fr-FR" sz="2200" dirty="0" smtClean="0"/>
              <a:t> (</a:t>
            </a:r>
            <a:r>
              <a:rPr lang="fr-FR" sz="2200" dirty="0" err="1" smtClean="0">
                <a:solidFill>
                  <a:srgbClr val="FF0000"/>
                </a:solidFill>
              </a:rPr>
              <a:t>Zhenjiu</a:t>
            </a:r>
            <a:r>
              <a:rPr lang="fr-FR" sz="2200" dirty="0" smtClean="0">
                <a:solidFill>
                  <a:srgbClr val="FF0000"/>
                </a:solidFill>
              </a:rPr>
              <a:t> Jiayi </a:t>
            </a:r>
            <a:r>
              <a:rPr lang="fr-FR" sz="2200" dirty="0" err="1" smtClean="0">
                <a:solidFill>
                  <a:srgbClr val="FF0000"/>
                </a:solidFill>
              </a:rPr>
              <a:t>Jing</a:t>
            </a:r>
            <a:r>
              <a:rPr lang="fr-FR" sz="2200" dirty="0" smtClean="0"/>
              <a:t>) ; </a:t>
            </a:r>
            <a:br>
              <a:rPr lang="fr-FR" sz="2200" dirty="0" smtClean="0"/>
            </a:br>
            <a:r>
              <a:rPr lang="fr-FR" sz="2200" b="1" dirty="0" smtClean="0"/>
              <a:t>Sun </a:t>
            </a:r>
            <a:r>
              <a:rPr lang="fr-FR" sz="2200" b="1" dirty="0" err="1" smtClean="0"/>
              <a:t>Simiao</a:t>
            </a:r>
            <a:r>
              <a:rPr lang="fr-FR" sz="2200" dirty="0" smtClean="0"/>
              <a:t>  (581-682) : le</a:t>
            </a:r>
            <a:r>
              <a:rPr lang="fr-FR" sz="2200" i="1" dirty="0" smtClean="0"/>
              <a:t>s Prescriptions d’acupuncture valant mille pièces d’or</a:t>
            </a:r>
            <a:r>
              <a:rPr lang="fr-FR" sz="2200" dirty="0" smtClean="0"/>
              <a:t> ( </a:t>
            </a:r>
            <a:r>
              <a:rPr lang="fr-FR" sz="2200" dirty="0" err="1" smtClean="0">
                <a:solidFill>
                  <a:srgbClr val="FF0000"/>
                </a:solidFill>
              </a:rPr>
              <a:t>Qianjin</a:t>
            </a:r>
            <a:r>
              <a:rPr lang="fr-FR" sz="2200" dirty="0" smtClean="0">
                <a:solidFill>
                  <a:srgbClr val="FF0000"/>
                </a:solidFill>
              </a:rPr>
              <a:t> </a:t>
            </a:r>
            <a:r>
              <a:rPr lang="fr-FR" sz="2200" dirty="0" err="1" smtClean="0">
                <a:solidFill>
                  <a:srgbClr val="FF0000"/>
                </a:solidFill>
              </a:rPr>
              <a:t>Yaofang</a:t>
            </a:r>
            <a:r>
              <a:rPr lang="fr-FR" sz="2200" dirty="0" smtClean="0"/>
              <a:t>) ; </a:t>
            </a:r>
            <a:br>
              <a:rPr lang="fr-FR" sz="2200" dirty="0" smtClean="0"/>
            </a:br>
            <a:r>
              <a:rPr lang="fr-FR" sz="2200" b="1" dirty="0" smtClean="0"/>
              <a:t>Li </a:t>
            </a:r>
            <a:r>
              <a:rPr lang="fr-FR" sz="2200" b="1" dirty="0" err="1" smtClean="0"/>
              <a:t>Shizhen</a:t>
            </a:r>
            <a:r>
              <a:rPr lang="fr-FR" sz="2200" dirty="0" smtClean="0"/>
              <a:t> (1518-1593) : l’</a:t>
            </a:r>
            <a:r>
              <a:rPr lang="fr-FR" sz="2200" i="1" dirty="0" smtClean="0"/>
              <a:t>Abrégé de matière médicale </a:t>
            </a:r>
            <a:r>
              <a:rPr lang="fr-FR" sz="2200" dirty="0" smtClean="0"/>
              <a:t>(</a:t>
            </a:r>
            <a:r>
              <a:rPr lang="fr-FR" sz="2200" dirty="0" err="1" smtClean="0">
                <a:solidFill>
                  <a:srgbClr val="FF0000"/>
                </a:solidFill>
              </a:rPr>
              <a:t>Bencao</a:t>
            </a:r>
            <a:r>
              <a:rPr lang="fr-FR" sz="2200" dirty="0" smtClean="0">
                <a:solidFill>
                  <a:srgbClr val="FF0000"/>
                </a:solidFill>
              </a:rPr>
              <a:t> </a:t>
            </a:r>
            <a:r>
              <a:rPr lang="fr-FR" sz="2200" dirty="0" err="1" smtClean="0">
                <a:solidFill>
                  <a:srgbClr val="FF0000"/>
                </a:solidFill>
              </a:rPr>
              <a:t>Gangmu</a:t>
            </a:r>
            <a:r>
              <a:rPr lang="fr-FR" sz="2200" dirty="0" smtClean="0"/>
              <a:t>).</a:t>
            </a:r>
            <a:endParaRPr lang="fr-FR" sz="2200" dirty="0"/>
          </a:p>
        </p:txBody>
      </p:sp>
      <p:sp>
        <p:nvSpPr>
          <p:cNvPr id="4" name="Espace réservé du numéro de diapositive 3"/>
          <p:cNvSpPr>
            <a:spLocks noGrp="1"/>
          </p:cNvSpPr>
          <p:nvPr>
            <p:ph type="sldNum" sz="quarter" idx="12"/>
          </p:nvPr>
        </p:nvSpPr>
        <p:spPr/>
        <p:txBody>
          <a:bodyPr/>
          <a:lstStyle/>
          <a:p>
            <a:fld id="{751DAE19-577A-4432-894D-1E7FDA33FEAB}" type="slidenum">
              <a:rPr lang="fr-FR" smtClean="0"/>
              <a:pPr/>
              <a:t>9</a:t>
            </a:fld>
            <a:endParaRPr lang="fr-FR"/>
          </a:p>
        </p:txBody>
      </p:sp>
      <p:pic>
        <p:nvPicPr>
          <p:cNvPr id="2050" name="Picture 2" descr="G:\- SOUVENIRS\Photos Tan 2009\2001 Tianjin, mariage Long\2001 0810 Tianjin - li shizhen, sun simiao, huang fumi, zhang zhongjing.jpg"/>
          <p:cNvPicPr>
            <a:picLocks noGrp="1" noChangeAspect="1" noChangeArrowheads="1"/>
          </p:cNvPicPr>
          <p:nvPr>
            <p:ph idx="1"/>
          </p:nvPr>
        </p:nvPicPr>
        <p:blipFill>
          <a:blip r:embed="rId2" cstate="print"/>
          <a:srcRect/>
          <a:stretch>
            <a:fillRect/>
          </a:stretch>
        </p:blipFill>
        <p:spPr bwMode="auto">
          <a:xfrm>
            <a:off x="2123728" y="3645024"/>
            <a:ext cx="4176464" cy="2762892"/>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ja-JP" altLang="fr-FR" dirty="0" smtClean="0"/>
              <a:t>中醫 </a:t>
            </a:r>
            <a:r>
              <a:rPr lang="fr-FR" altLang="ja-JP" dirty="0" smtClean="0"/>
              <a:t>- </a:t>
            </a:r>
            <a:r>
              <a:rPr lang="fr-FR" dirty="0" err="1" smtClean="0"/>
              <a:t>Zhōngyī</a:t>
            </a:r>
            <a:r>
              <a:rPr lang="fr-FR" dirty="0" smtClean="0"/>
              <a:t> - MTC </a:t>
            </a:r>
            <a:br>
              <a:rPr lang="fr-FR" dirty="0" smtClean="0"/>
            </a:br>
            <a:r>
              <a:rPr lang="fr-FR" dirty="0" smtClean="0">
                <a:solidFill>
                  <a:srgbClr val="FF0000"/>
                </a:solidFill>
              </a:rPr>
              <a:t>5 branches</a:t>
            </a:r>
            <a:endParaRPr lang="fr-FR" dirty="0">
              <a:solidFill>
                <a:srgbClr val="FF0000"/>
              </a:solidFill>
            </a:endParaRPr>
          </a:p>
        </p:txBody>
      </p:sp>
      <p:sp>
        <p:nvSpPr>
          <p:cNvPr id="3" name="Espace réservé du contenu 2"/>
          <p:cNvSpPr>
            <a:spLocks noGrp="1"/>
          </p:cNvSpPr>
          <p:nvPr>
            <p:ph idx="1"/>
          </p:nvPr>
        </p:nvSpPr>
        <p:spPr/>
        <p:txBody>
          <a:bodyPr>
            <a:normAutofit fontScale="92500"/>
          </a:bodyPr>
          <a:lstStyle/>
          <a:p>
            <a:pPr marL="514350" indent="-514350">
              <a:buFont typeface="+mj-lt"/>
              <a:buAutoNum type="arabicPeriod"/>
            </a:pPr>
            <a:r>
              <a:rPr lang="zh-CN" dirty="0" smtClean="0"/>
              <a:t>中药</a:t>
            </a:r>
            <a:r>
              <a:rPr lang="fr-FR" altLang="zh-CN" dirty="0" smtClean="0"/>
              <a:t> ( </a:t>
            </a:r>
            <a:r>
              <a:rPr lang="fr-FR" dirty="0" err="1" smtClean="0"/>
              <a:t>Zhōngyào</a:t>
            </a:r>
            <a:r>
              <a:rPr lang="fr-FR" dirty="0" smtClean="0"/>
              <a:t> ) La </a:t>
            </a:r>
            <a:r>
              <a:rPr lang="fr-FR" b="1" dirty="0"/>
              <a:t>pharmacopée chinoise </a:t>
            </a:r>
            <a:r>
              <a:rPr lang="fr-FR" dirty="0" smtClean="0"/>
              <a:t>(500 substances)</a:t>
            </a:r>
            <a:endParaRPr lang="fr-FR" dirty="0"/>
          </a:p>
          <a:p>
            <a:pPr marL="514350" indent="-514350">
              <a:buFont typeface="+mj-lt"/>
              <a:buAutoNum type="arabicPeriod"/>
            </a:pPr>
            <a:r>
              <a:rPr lang="zh-CN" dirty="0" smtClean="0"/>
              <a:t>针灸</a:t>
            </a:r>
            <a:r>
              <a:rPr lang="fr-FR" altLang="zh-CN" dirty="0" smtClean="0"/>
              <a:t> ( </a:t>
            </a:r>
            <a:r>
              <a:rPr lang="fr-FR" dirty="0" err="1" smtClean="0"/>
              <a:t>Zhēnjiǔ</a:t>
            </a:r>
            <a:r>
              <a:rPr lang="fr-FR" dirty="0" smtClean="0"/>
              <a:t> ) l’</a:t>
            </a:r>
            <a:r>
              <a:rPr lang="fr-FR" b="1" dirty="0" smtClean="0"/>
              <a:t>acupuncture</a:t>
            </a:r>
            <a:r>
              <a:rPr lang="fr-FR" dirty="0" smtClean="0"/>
              <a:t> </a:t>
            </a:r>
            <a:r>
              <a:rPr lang="fr-FR" dirty="0"/>
              <a:t>(361 points, 12 méridiens principaux, 8 méridiens particuliers), </a:t>
            </a:r>
          </a:p>
          <a:p>
            <a:pPr marL="514350" indent="-514350">
              <a:buFont typeface="+mj-lt"/>
              <a:buAutoNum type="arabicPeriod"/>
            </a:pPr>
            <a:r>
              <a:rPr lang="zh-CN" dirty="0" smtClean="0"/>
              <a:t>推拿</a:t>
            </a:r>
            <a:r>
              <a:rPr lang="fr-FR" altLang="zh-CN" dirty="0" smtClean="0"/>
              <a:t> ( </a:t>
            </a:r>
            <a:r>
              <a:rPr lang="fr-FR" dirty="0" err="1" smtClean="0"/>
              <a:t>Tuīná</a:t>
            </a:r>
            <a:r>
              <a:rPr lang="fr-FR" dirty="0" smtClean="0"/>
              <a:t> ) </a:t>
            </a:r>
            <a:r>
              <a:rPr lang="fr-FR" b="1" dirty="0" smtClean="0"/>
              <a:t>massage énergétique </a:t>
            </a:r>
            <a:r>
              <a:rPr lang="fr-FR" dirty="0" smtClean="0"/>
              <a:t>et thérapeutique, </a:t>
            </a:r>
            <a:endParaRPr lang="fr-FR" dirty="0"/>
          </a:p>
          <a:p>
            <a:pPr marL="514350" indent="-514350">
              <a:buFont typeface="+mj-lt"/>
              <a:buAutoNum type="arabicPeriod"/>
            </a:pPr>
            <a:r>
              <a:rPr lang="ja-JP" altLang="fr-FR" dirty="0" smtClean="0"/>
              <a:t>食疗</a:t>
            </a:r>
            <a:r>
              <a:rPr lang="fr-FR" altLang="ja-JP" dirty="0" smtClean="0"/>
              <a:t>(</a:t>
            </a:r>
            <a:r>
              <a:rPr lang="fr-FR" dirty="0" err="1" smtClean="0"/>
              <a:t>Shíliáo</a:t>
            </a:r>
            <a:r>
              <a:rPr lang="fr-FR" dirty="0" smtClean="0"/>
              <a:t>) </a:t>
            </a:r>
            <a:r>
              <a:rPr lang="fr-FR" b="1" dirty="0" err="1" smtClean="0"/>
              <a:t>Diétothérapie</a:t>
            </a:r>
            <a:endParaRPr lang="fr-FR" dirty="0"/>
          </a:p>
          <a:p>
            <a:pPr marL="514350" lvl="0" indent="-514350">
              <a:buFont typeface="+mj-lt"/>
              <a:buAutoNum type="arabicPeriod"/>
            </a:pPr>
            <a:r>
              <a:rPr lang="fr-FR" dirty="0"/>
              <a:t>les </a:t>
            </a:r>
            <a:r>
              <a:rPr lang="fr-FR" dirty="0" smtClean="0"/>
              <a:t>exercices d’entretien corporel (</a:t>
            </a:r>
            <a:r>
              <a:rPr lang="ja-JP" altLang="fr-FR" dirty="0" smtClean="0"/>
              <a:t>氣功 </a:t>
            </a:r>
            <a:r>
              <a:rPr lang="fr-FR" b="1" dirty="0" smtClean="0"/>
              <a:t>Qi Gong</a:t>
            </a:r>
            <a:r>
              <a:rPr lang="fr-FR" dirty="0" smtClean="0"/>
              <a:t>)</a:t>
            </a:r>
            <a:endParaRPr lang="fr-FR" dirty="0"/>
          </a:p>
          <a:p>
            <a:pPr>
              <a:buNone/>
            </a:pPr>
            <a:endParaRPr lang="fr-FR" dirty="0" smtClean="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10</a:t>
            </a:fld>
            <a:endParaRPr lang="fr-F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fondamentaux</a:t>
            </a:r>
            <a:endParaRPr lang="fr-FR" dirty="0"/>
          </a:p>
        </p:txBody>
      </p:sp>
      <p:sp>
        <p:nvSpPr>
          <p:cNvPr id="3" name="Espace réservé du contenu 2"/>
          <p:cNvSpPr>
            <a:spLocks noGrp="1"/>
          </p:cNvSpPr>
          <p:nvPr>
            <p:ph idx="1"/>
          </p:nvPr>
        </p:nvSpPr>
        <p:spPr>
          <a:blipFill>
            <a:blip r:embed="rId3" cstate="print"/>
            <a:tile tx="0" ty="0" sx="100000" sy="100000" flip="none" algn="tl"/>
          </a:blipFill>
        </p:spPr>
        <p:txBody>
          <a:bodyPr/>
          <a:lstStyle/>
          <a:p>
            <a:r>
              <a:rPr lang="fr-FR" dirty="0" smtClean="0"/>
              <a:t>La pratique de la MTC  s’appuie particulièrement sur les concepts suivants</a:t>
            </a:r>
          </a:p>
          <a:p>
            <a:pPr>
              <a:buNone/>
            </a:pPr>
            <a:endParaRPr lang="fr-FR" dirty="0" smtClean="0"/>
          </a:p>
          <a:p>
            <a:pPr lvl="1"/>
            <a:r>
              <a:rPr lang="fr-FR" dirty="0" smtClean="0"/>
              <a:t>Yin yang</a:t>
            </a:r>
          </a:p>
          <a:p>
            <a:pPr lvl="1"/>
            <a:r>
              <a:rPr lang="fr-FR" dirty="0" smtClean="0"/>
              <a:t>Les Trois Trésors</a:t>
            </a:r>
          </a:p>
          <a:p>
            <a:pPr lvl="1"/>
            <a:r>
              <a:rPr lang="fr-FR" dirty="0" smtClean="0"/>
              <a:t>La théorie des Cinq Eléments</a:t>
            </a:r>
          </a:p>
          <a:p>
            <a:pPr lvl="1"/>
            <a:r>
              <a:rPr lang="fr-FR" dirty="0" smtClean="0"/>
              <a:t>Le système des méridiens</a:t>
            </a:r>
          </a:p>
          <a:p>
            <a:pPr lvl="1">
              <a:buNone/>
            </a:pPr>
            <a:endParaRPr lang="fr-FR" dirty="0" smtClean="0"/>
          </a:p>
          <a:p>
            <a:endParaRPr lang="fr-FR" dirty="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11</a:t>
            </a:fld>
            <a:endParaRPr lang="fr-F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Yīn</a:t>
            </a:r>
            <a:r>
              <a:rPr lang="fr-FR" dirty="0" smtClean="0"/>
              <a:t> 阴 </a:t>
            </a:r>
            <a:r>
              <a:rPr lang="fr-FR" dirty="0" err="1" smtClean="0"/>
              <a:t>Yáng</a:t>
            </a:r>
            <a:r>
              <a:rPr lang="fr-FR" dirty="0" smtClean="0"/>
              <a:t> 阳</a:t>
            </a:r>
            <a:endParaRPr lang="fr-FR" dirty="0"/>
          </a:p>
        </p:txBody>
      </p:sp>
      <p:pic>
        <p:nvPicPr>
          <p:cNvPr id="4" name="Espace réservé du contenu 3" descr="C:\Documents and Settings\Tân\Mes documents\Mes images\taiji.jpg"/>
          <p:cNvPicPr>
            <a:picLocks noGrp="1"/>
          </p:cNvPicPr>
          <p:nvPr>
            <p:ph idx="1"/>
          </p:nvPr>
        </p:nvPicPr>
        <p:blipFill>
          <a:blip r:embed="rId2" cstate="print"/>
          <a:srcRect/>
          <a:stretch>
            <a:fillRect/>
          </a:stretch>
        </p:blipFill>
        <p:spPr bwMode="auto">
          <a:xfrm>
            <a:off x="323528" y="188640"/>
            <a:ext cx="1656184" cy="1649384"/>
          </a:xfrm>
          <a:prstGeom prst="rect">
            <a:avLst/>
          </a:prstGeom>
          <a:noFill/>
          <a:ln w="9525">
            <a:noFill/>
            <a:miter lim="800000"/>
            <a:headEnd/>
            <a:tailEnd/>
          </a:ln>
        </p:spPr>
      </p:pic>
      <p:sp>
        <p:nvSpPr>
          <p:cNvPr id="5" name="ZoneTexte 4"/>
          <p:cNvSpPr txBox="1"/>
          <p:nvPr/>
        </p:nvSpPr>
        <p:spPr>
          <a:xfrm>
            <a:off x="827584" y="2132856"/>
            <a:ext cx="7704856" cy="3139321"/>
          </a:xfrm>
          <a:prstGeom prst="rect">
            <a:avLst/>
          </a:prstGeom>
          <a:noFill/>
        </p:spPr>
        <p:txBody>
          <a:bodyPr wrap="square" rtlCol="0">
            <a:spAutoFit/>
          </a:bodyPr>
          <a:lstStyle/>
          <a:p>
            <a:r>
              <a:rPr lang="en-US" sz="2400" dirty="0" smtClean="0">
                <a:solidFill>
                  <a:schemeClr val="tx2">
                    <a:lumMod val="60000"/>
                    <a:lumOff val="40000"/>
                  </a:schemeClr>
                </a:solidFill>
              </a:rPr>
              <a:t>陰</a:t>
            </a:r>
            <a:r>
              <a:rPr lang="en-US" sz="2400" dirty="0" smtClean="0"/>
              <a:t> </a:t>
            </a:r>
            <a:r>
              <a:rPr lang="fr-FR" sz="2400" dirty="0" smtClean="0"/>
              <a:t>        </a:t>
            </a:r>
            <a:r>
              <a:rPr lang="en-US" sz="2400" dirty="0" smtClean="0">
                <a:solidFill>
                  <a:srgbClr val="FF0000"/>
                </a:solidFill>
              </a:rPr>
              <a:t>陽</a:t>
            </a:r>
          </a:p>
          <a:p>
            <a:r>
              <a:rPr lang="fr-FR" sz="2400" dirty="0" smtClean="0">
                <a:solidFill>
                  <a:schemeClr val="tx2">
                    <a:lumMod val="60000"/>
                    <a:lumOff val="40000"/>
                  </a:schemeClr>
                </a:solidFill>
              </a:rPr>
              <a:t>Eau</a:t>
            </a:r>
            <a:r>
              <a:rPr lang="fr-FR" sz="2400" dirty="0" smtClean="0"/>
              <a:t> 	</a:t>
            </a:r>
            <a:r>
              <a:rPr lang="fr-FR" sz="2400" dirty="0" smtClean="0">
                <a:solidFill>
                  <a:srgbClr val="FF0000"/>
                </a:solidFill>
              </a:rPr>
              <a:t>Feu</a:t>
            </a:r>
          </a:p>
          <a:p>
            <a:r>
              <a:rPr lang="fr-FR" sz="2400" dirty="0" smtClean="0">
                <a:solidFill>
                  <a:schemeClr val="tx2">
                    <a:lumMod val="60000"/>
                    <a:lumOff val="40000"/>
                  </a:schemeClr>
                </a:solidFill>
              </a:rPr>
              <a:t>Yin</a:t>
            </a:r>
            <a:r>
              <a:rPr lang="fr-FR" sz="2400" dirty="0" smtClean="0"/>
              <a:t>	</a:t>
            </a:r>
            <a:r>
              <a:rPr lang="fr-FR" sz="2400" dirty="0" smtClean="0">
                <a:solidFill>
                  <a:srgbClr val="FF0000"/>
                </a:solidFill>
              </a:rPr>
              <a:t>Yang</a:t>
            </a:r>
          </a:p>
          <a:p>
            <a:endParaRPr lang="fr-FR" sz="2400" dirty="0" smtClean="0"/>
          </a:p>
          <a:p>
            <a:endParaRPr lang="fr-FR" sz="2400" dirty="0" smtClean="0"/>
          </a:p>
          <a:p>
            <a:r>
              <a:rPr lang="fr-FR" sz="2400" dirty="0" smtClean="0"/>
              <a:t>Un yin, un yang, c’est le Dao </a:t>
            </a:r>
            <a:r>
              <a:rPr lang="fr-FR" dirty="0" smtClean="0"/>
              <a:t>(= c’est ainsi que fonctionne les choses)</a:t>
            </a:r>
          </a:p>
          <a:p>
            <a:endParaRPr lang="fr-FR" dirty="0" smtClean="0"/>
          </a:p>
          <a:p>
            <a:endParaRPr lang="fr-FR" dirty="0" smtClean="0"/>
          </a:p>
          <a:p>
            <a:endParaRPr lang="fr-FR" dirty="0"/>
          </a:p>
        </p:txBody>
      </p:sp>
      <p:pic>
        <p:nvPicPr>
          <p:cNvPr id="6" name="Image 5" descr="YinYang2.jpg"/>
          <p:cNvPicPr>
            <a:picLocks noChangeAspect="1"/>
          </p:cNvPicPr>
          <p:nvPr/>
        </p:nvPicPr>
        <p:blipFill>
          <a:blip r:embed="rId3" cstate="print"/>
          <a:stretch>
            <a:fillRect/>
          </a:stretch>
        </p:blipFill>
        <p:spPr>
          <a:xfrm>
            <a:off x="5220072" y="1412776"/>
            <a:ext cx="3762868" cy="2666033"/>
          </a:xfrm>
          <a:prstGeom prst="rect">
            <a:avLst/>
          </a:prstGeom>
        </p:spPr>
      </p:pic>
      <p:sp>
        <p:nvSpPr>
          <p:cNvPr id="8" name="Espace réservé du numéro de diapositive 7"/>
          <p:cNvSpPr>
            <a:spLocks noGrp="1"/>
          </p:cNvSpPr>
          <p:nvPr>
            <p:ph type="sldNum" sz="quarter" idx="12"/>
          </p:nvPr>
        </p:nvSpPr>
        <p:spPr/>
        <p:txBody>
          <a:bodyPr/>
          <a:lstStyle/>
          <a:p>
            <a:fld id="{751DAE19-577A-4432-894D-1E7FDA33FEAB}" type="slidenum">
              <a:rPr lang="fr-FR" smtClean="0"/>
              <a:pPr/>
              <a:t>12</a:t>
            </a:fld>
            <a:endParaRPr lang="fr-F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229600" cy="1143000"/>
          </a:xfrm>
        </p:spPr>
        <p:txBody>
          <a:bodyPr>
            <a:normAutofit/>
          </a:bodyPr>
          <a:lstStyle/>
          <a:p>
            <a:r>
              <a:rPr lang="fr-FR" sz="3600" dirty="0" smtClean="0">
                <a:solidFill>
                  <a:srgbClr val="FF0000"/>
                </a:solidFill>
              </a:rPr>
              <a:t>Yin Yang : caractéristiques</a:t>
            </a:r>
            <a:endParaRPr lang="fr-FR" sz="3600" dirty="0">
              <a:solidFill>
                <a:srgbClr val="FF0000"/>
              </a:solidFill>
            </a:endParaRPr>
          </a:p>
        </p:txBody>
      </p:sp>
      <p:sp>
        <p:nvSpPr>
          <p:cNvPr id="3" name="Espace réservé du contenu 2"/>
          <p:cNvSpPr>
            <a:spLocks noGrp="1"/>
          </p:cNvSpPr>
          <p:nvPr>
            <p:ph idx="1"/>
          </p:nvPr>
        </p:nvSpPr>
        <p:spPr/>
        <p:txBody>
          <a:bodyPr/>
          <a:lstStyle/>
          <a:p>
            <a:pPr marL="514350" indent="-514350">
              <a:buFont typeface="+mj-lt"/>
              <a:buAutoNum type="arabicPeriod"/>
            </a:pPr>
            <a:r>
              <a:rPr lang="fr-FR" sz="1800" dirty="0" smtClean="0"/>
              <a:t>L'opposition n'est qu'apparente</a:t>
            </a:r>
          </a:p>
          <a:p>
            <a:pPr marL="514350" indent="-514350">
              <a:buFont typeface="+mj-lt"/>
              <a:buAutoNum type="arabicPeriod"/>
            </a:pPr>
            <a:r>
              <a:rPr lang="fr-FR" sz="1800" dirty="0" smtClean="0"/>
              <a:t>Le Yang porte en lui-même le germe du Yin</a:t>
            </a:r>
          </a:p>
          <a:p>
            <a:pPr marL="514350" indent="-514350">
              <a:buFont typeface="+mj-lt"/>
              <a:buAutoNum type="arabicPeriod"/>
            </a:pPr>
            <a:r>
              <a:rPr lang="fr-FR" sz="1800" dirty="0" smtClean="0"/>
              <a:t>Rien n'est totalement yin ou totalement yang</a:t>
            </a:r>
          </a:p>
          <a:p>
            <a:pPr marL="514350" indent="-514350">
              <a:buFont typeface="+mj-lt"/>
              <a:buAutoNum type="arabicPeriod"/>
            </a:pPr>
            <a:r>
              <a:rPr lang="fr-FR" sz="1800" dirty="0" smtClean="0"/>
              <a:t>Le Yang se transforme en Yin et réciproquement</a:t>
            </a:r>
          </a:p>
          <a:p>
            <a:pPr>
              <a:buNone/>
            </a:pPr>
            <a:r>
              <a:rPr lang="fr-FR" dirty="0" smtClean="0"/>
              <a:t>	</a:t>
            </a:r>
            <a:endParaRPr lang="fr-FR" dirty="0"/>
          </a:p>
        </p:txBody>
      </p:sp>
      <p:pic>
        <p:nvPicPr>
          <p:cNvPr id="4" name="Image 3" descr="YinYang2.jpg"/>
          <p:cNvPicPr>
            <a:picLocks noChangeAspect="1"/>
          </p:cNvPicPr>
          <p:nvPr/>
        </p:nvPicPr>
        <p:blipFill>
          <a:blip r:embed="rId2" cstate="print"/>
          <a:stretch>
            <a:fillRect/>
          </a:stretch>
        </p:blipFill>
        <p:spPr>
          <a:xfrm>
            <a:off x="2411760" y="2933982"/>
            <a:ext cx="4392488" cy="3112127"/>
          </a:xfrm>
          <a:prstGeom prst="rect">
            <a:avLst/>
          </a:prstGeom>
        </p:spPr>
      </p:pic>
      <p:sp>
        <p:nvSpPr>
          <p:cNvPr id="6" name="Espace réservé du numéro de diapositive 5"/>
          <p:cNvSpPr>
            <a:spLocks noGrp="1"/>
          </p:cNvSpPr>
          <p:nvPr>
            <p:ph type="sldNum" sz="quarter" idx="12"/>
          </p:nvPr>
        </p:nvSpPr>
        <p:spPr/>
        <p:txBody>
          <a:bodyPr/>
          <a:lstStyle/>
          <a:p>
            <a:fld id="{751DAE19-577A-4432-894D-1E7FDA33FEAB}" type="slidenum">
              <a:rPr lang="fr-FR" smtClean="0"/>
              <a:pPr/>
              <a:t>13</a:t>
            </a:fld>
            <a:endParaRPr lang="fr-F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nvPr>
        </p:nvSpPr>
        <p:spPr>
          <a:xfrm>
            <a:off x="755576" y="404664"/>
            <a:ext cx="7772400" cy="1470025"/>
          </a:xfrm>
        </p:spPr>
        <p:txBody>
          <a:bodyPr>
            <a:normAutofit/>
          </a:bodyPr>
          <a:lstStyle/>
          <a:p>
            <a:r>
              <a:rPr lang="fr-FR" sz="3200" dirty="0" smtClean="0"/>
              <a:t>Quelques couples célèbres</a:t>
            </a:r>
            <a:endParaRPr lang="fr-FR" sz="3200" dirty="0"/>
          </a:p>
        </p:txBody>
      </p:sp>
      <p:sp>
        <p:nvSpPr>
          <p:cNvPr id="7" name="Sous-titre 6"/>
          <p:cNvSpPr>
            <a:spLocks noGrp="1"/>
          </p:cNvSpPr>
          <p:nvPr>
            <p:ph type="subTitle" idx="1"/>
          </p:nvPr>
        </p:nvSpPr>
        <p:spPr>
          <a:xfrm>
            <a:off x="827584" y="1556792"/>
            <a:ext cx="7416824" cy="4320480"/>
          </a:xfrm>
        </p:spPr>
        <p:txBody>
          <a:bodyPr>
            <a:normAutofit/>
          </a:bodyPr>
          <a:lstStyle/>
          <a:p>
            <a:pPr algn="l"/>
            <a:r>
              <a:rPr lang="fr-FR" sz="1800" dirty="0" smtClean="0">
                <a:solidFill>
                  <a:srgbClr val="FF0000"/>
                </a:solidFill>
              </a:rPr>
              <a:t>		Yang</a:t>
            </a:r>
            <a:r>
              <a:rPr lang="fr-FR" sz="1800" dirty="0" smtClean="0"/>
              <a:t>  			</a:t>
            </a:r>
            <a:r>
              <a:rPr lang="fr-FR" sz="1800" dirty="0" smtClean="0">
                <a:solidFill>
                  <a:schemeClr val="accent1"/>
                </a:solidFill>
              </a:rPr>
              <a:t>Yin				</a:t>
            </a:r>
            <a:r>
              <a:rPr lang="fr-FR" sz="1800" dirty="0" smtClean="0">
                <a:solidFill>
                  <a:schemeClr val="tx1"/>
                </a:solidFill>
              </a:rPr>
              <a:t>Lumière 			obscurité</a:t>
            </a:r>
          </a:p>
          <a:p>
            <a:pPr algn="l"/>
            <a:r>
              <a:rPr lang="fr-FR" sz="1800" dirty="0" smtClean="0">
                <a:solidFill>
                  <a:schemeClr val="tx1"/>
                </a:solidFill>
              </a:rPr>
              <a:t>		Soleil 			Lune</a:t>
            </a:r>
          </a:p>
          <a:p>
            <a:pPr algn="l"/>
            <a:r>
              <a:rPr lang="fr-FR" sz="1800" dirty="0" smtClean="0">
                <a:solidFill>
                  <a:schemeClr val="tx1"/>
                </a:solidFill>
              </a:rPr>
              <a:t>		Clarté 			Ombre</a:t>
            </a:r>
          </a:p>
          <a:p>
            <a:pPr algn="l"/>
            <a:r>
              <a:rPr lang="fr-FR" sz="1800" dirty="0" smtClean="0">
                <a:solidFill>
                  <a:schemeClr val="tx1"/>
                </a:solidFill>
              </a:rPr>
              <a:t>		Activité 			Repos</a:t>
            </a:r>
          </a:p>
          <a:p>
            <a:pPr algn="l"/>
            <a:r>
              <a:rPr lang="fr-FR" sz="1800" dirty="0" smtClean="0">
                <a:solidFill>
                  <a:schemeClr val="tx1"/>
                </a:solidFill>
              </a:rPr>
              <a:t>		Ciel 			Terre</a:t>
            </a:r>
          </a:p>
          <a:p>
            <a:r>
              <a:rPr lang="fr-FR" sz="1800" dirty="0" err="1" smtClean="0">
                <a:solidFill>
                  <a:schemeClr val="tx1"/>
                </a:solidFill>
              </a:rPr>
              <a:t>Energie</a:t>
            </a:r>
            <a:r>
              <a:rPr lang="fr-FR" sz="1800" dirty="0" smtClean="0">
                <a:solidFill>
                  <a:schemeClr val="tx1"/>
                </a:solidFill>
              </a:rPr>
              <a:t> – Sang</a:t>
            </a:r>
          </a:p>
          <a:p>
            <a:r>
              <a:rPr lang="fr-FR" sz="1800" dirty="0" smtClean="0">
                <a:solidFill>
                  <a:schemeClr val="tx1"/>
                </a:solidFill>
              </a:rPr>
              <a:t>Haut – Bas du corps</a:t>
            </a:r>
          </a:p>
          <a:p>
            <a:r>
              <a:rPr lang="fr-FR" sz="1800" dirty="0" smtClean="0">
                <a:solidFill>
                  <a:schemeClr val="tx1"/>
                </a:solidFill>
              </a:rPr>
              <a:t>Superficie – Profondeur</a:t>
            </a:r>
          </a:p>
          <a:p>
            <a:r>
              <a:rPr lang="fr-FR" sz="1800" dirty="0" smtClean="0">
                <a:solidFill>
                  <a:schemeClr val="tx1"/>
                </a:solidFill>
              </a:rPr>
              <a:t>Arrière – Avant</a:t>
            </a:r>
          </a:p>
          <a:p>
            <a:r>
              <a:rPr lang="fr-FR" sz="1800" dirty="0" smtClean="0">
                <a:solidFill>
                  <a:schemeClr val="tx1"/>
                </a:solidFill>
              </a:rPr>
              <a:t>Dos – Ventre</a:t>
            </a:r>
          </a:p>
          <a:p>
            <a:endParaRPr lang="fr-FR" sz="1800" dirty="0" smtClean="0"/>
          </a:p>
          <a:p>
            <a:endParaRPr lang="fr-FR" sz="1800" dirty="0" smtClean="0">
              <a:solidFill>
                <a:schemeClr val="tx1"/>
              </a:solidFill>
            </a:endParaRPr>
          </a:p>
          <a:p>
            <a:endParaRPr lang="fr-FR" sz="1800" dirty="0" smtClean="0">
              <a:solidFill>
                <a:schemeClr val="tx1"/>
              </a:solidFill>
            </a:endParaRPr>
          </a:p>
          <a:p>
            <a:endParaRPr lang="fr-FR" dirty="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14</a:t>
            </a:fld>
            <a:endParaRPr lang="fr-F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En pratique, à quoi sert cette distinction Yin Yang ?</a:t>
            </a:r>
            <a:endParaRPr lang="fr-FR" dirty="0"/>
          </a:p>
        </p:txBody>
      </p:sp>
      <p:sp>
        <p:nvSpPr>
          <p:cNvPr id="3" name="Espace réservé du contenu 2"/>
          <p:cNvSpPr>
            <a:spLocks noGrp="1"/>
          </p:cNvSpPr>
          <p:nvPr>
            <p:ph idx="1"/>
          </p:nvPr>
        </p:nvSpPr>
        <p:spPr/>
        <p:txBody>
          <a:bodyPr>
            <a:normAutofit/>
          </a:bodyPr>
          <a:lstStyle/>
          <a:p>
            <a:pPr>
              <a:buNone/>
            </a:pPr>
            <a:r>
              <a:rPr lang="fr-FR" sz="2800" dirty="0" smtClean="0"/>
              <a:t>Affections (atteintes du) Yang</a:t>
            </a:r>
            <a:r>
              <a:rPr lang="fr-FR" sz="2000" dirty="0" smtClean="0"/>
              <a:t> : apparition rapide et plutôt le jour, chaleur, rougeur, douleurs très fortes</a:t>
            </a:r>
          </a:p>
          <a:p>
            <a:pPr>
              <a:buNone/>
            </a:pPr>
            <a:r>
              <a:rPr lang="fr-FR" sz="2000" dirty="0" smtClean="0"/>
              <a:t>Principes de traitements: agir sur préférentiellement sur l’énergie Yang (disperser la chaleur, dégager un blocage)</a:t>
            </a:r>
          </a:p>
          <a:p>
            <a:pPr>
              <a:buNone/>
            </a:pPr>
            <a:endParaRPr lang="fr-FR" sz="2000" dirty="0" smtClean="0"/>
          </a:p>
          <a:p>
            <a:pPr>
              <a:buNone/>
            </a:pPr>
            <a:r>
              <a:rPr lang="fr-FR" sz="2800" dirty="0" smtClean="0"/>
              <a:t>Affections (atteintes du) Yin </a:t>
            </a:r>
            <a:r>
              <a:rPr lang="fr-FR" sz="2000" dirty="0" smtClean="0"/>
              <a:t>: apparition lente et plutôt la nuit, couleur sombre, peu de douleurs</a:t>
            </a:r>
          </a:p>
          <a:p>
            <a:pPr>
              <a:buNone/>
            </a:pPr>
            <a:r>
              <a:rPr lang="fr-FR" sz="2000" dirty="0" smtClean="0"/>
              <a:t>Principes de traitement : agir sur préférentiellement sur l’énergie Yin (nourrir le Yin et/ou le Sang)</a:t>
            </a:r>
          </a:p>
          <a:p>
            <a:pPr>
              <a:buNone/>
            </a:pPr>
            <a:r>
              <a:rPr lang="fr-FR" sz="2000" dirty="0" smtClean="0"/>
              <a:t>Exemple : La toux aigüe (disperser la chaleur et soutenir le Qi), la toux chronique (nourrir le yin et soutenir le Qi)</a:t>
            </a:r>
          </a:p>
          <a:p>
            <a:pPr>
              <a:buNone/>
            </a:pPr>
            <a:endParaRPr lang="fr-FR" sz="2000" dirty="0" smtClean="0"/>
          </a:p>
          <a:p>
            <a:pPr>
              <a:buNone/>
            </a:pPr>
            <a:endParaRPr lang="fr-FR" sz="2800" dirty="0" smtClean="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15</a:t>
            </a:fld>
            <a:endParaRPr lang="fr-F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Méridiens</a:t>
            </a:r>
            <a:endParaRPr lang="fr-FR" dirty="0"/>
          </a:p>
        </p:txBody>
      </p:sp>
      <p:sp>
        <p:nvSpPr>
          <p:cNvPr id="3" name="Espace réservé du contenu 2"/>
          <p:cNvSpPr>
            <a:spLocks noGrp="1"/>
          </p:cNvSpPr>
          <p:nvPr>
            <p:ph idx="1"/>
          </p:nvPr>
        </p:nvSpPr>
        <p:spPr/>
        <p:txBody>
          <a:bodyPr/>
          <a:lstStyle/>
          <a:p>
            <a:pPr>
              <a:buNone/>
            </a:pPr>
            <a:r>
              <a:rPr lang="fr-FR" dirty="0" smtClean="0"/>
              <a:t>Tous les </a:t>
            </a:r>
            <a:r>
              <a:rPr lang="fr-FR" dirty="0" smtClean="0">
                <a:solidFill>
                  <a:srgbClr val="FF0000"/>
                </a:solidFill>
              </a:rPr>
              <a:t>méridiens</a:t>
            </a:r>
            <a:r>
              <a:rPr lang="fr-FR" dirty="0" smtClean="0"/>
              <a:t> </a:t>
            </a:r>
            <a:r>
              <a:rPr lang="fr-FR" dirty="0" smtClean="0">
                <a:solidFill>
                  <a:srgbClr val="FF0000"/>
                </a:solidFill>
              </a:rPr>
              <a:t>Yang</a:t>
            </a:r>
            <a:r>
              <a:rPr lang="fr-FR" dirty="0" smtClean="0"/>
              <a:t> circulent sur </a:t>
            </a:r>
            <a:r>
              <a:rPr lang="fr-FR" u="sng" dirty="0" smtClean="0"/>
              <a:t>les zones postérieures du corps</a:t>
            </a:r>
            <a:r>
              <a:rPr lang="fr-FR" dirty="0" smtClean="0"/>
              <a:t> et sur </a:t>
            </a:r>
            <a:r>
              <a:rPr lang="fr-FR" u="sng" dirty="0" smtClean="0"/>
              <a:t>les zones latérales</a:t>
            </a:r>
          </a:p>
          <a:p>
            <a:pPr>
              <a:buNone/>
            </a:pPr>
            <a:endParaRPr lang="fr-FR" dirty="0" smtClean="0"/>
          </a:p>
          <a:p>
            <a:pPr>
              <a:buNone/>
            </a:pPr>
            <a:r>
              <a:rPr lang="fr-FR" dirty="0" smtClean="0"/>
              <a:t>Tous les </a:t>
            </a:r>
            <a:r>
              <a:rPr lang="fr-FR" dirty="0" smtClean="0">
                <a:solidFill>
                  <a:schemeClr val="accent1"/>
                </a:solidFill>
              </a:rPr>
              <a:t>méridiens</a:t>
            </a:r>
            <a:r>
              <a:rPr lang="fr-FR" dirty="0" smtClean="0"/>
              <a:t> </a:t>
            </a:r>
            <a:r>
              <a:rPr lang="fr-FR" dirty="0" smtClean="0">
                <a:solidFill>
                  <a:schemeClr val="accent1"/>
                </a:solidFill>
              </a:rPr>
              <a:t>Yin</a:t>
            </a:r>
            <a:r>
              <a:rPr lang="fr-FR" dirty="0" smtClean="0"/>
              <a:t> circulent sur </a:t>
            </a:r>
            <a:r>
              <a:rPr lang="fr-FR" u="sng" dirty="0" smtClean="0"/>
              <a:t>les zones antérieures du corps</a:t>
            </a:r>
            <a:r>
              <a:rPr lang="fr-FR" dirty="0" smtClean="0"/>
              <a:t>, à l’exception du méridien de l’Estomac (au niveau du thorax et </a:t>
            </a:r>
            <a:r>
              <a:rPr lang="fr-FR" dirty="0" err="1" smtClean="0"/>
              <a:t>et</a:t>
            </a:r>
            <a:r>
              <a:rPr lang="fr-FR" dirty="0" smtClean="0"/>
              <a:t> de l’abdomen)</a:t>
            </a:r>
            <a:endParaRPr lang="fr-FR" dirty="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16</a:t>
            </a:fld>
            <a:endParaRPr lang="fr-F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Les Trois Trésors </a:t>
            </a:r>
            <a:br>
              <a:rPr lang="fr-FR" dirty="0" smtClean="0"/>
            </a:br>
            <a:r>
              <a:rPr lang="fr-FR" dirty="0" smtClean="0"/>
              <a:t> </a:t>
            </a:r>
            <a:r>
              <a:rPr lang="fr-FR" dirty="0" err="1" smtClean="0"/>
              <a:t>Sānbǎo</a:t>
            </a:r>
            <a:r>
              <a:rPr lang="fr-FR" dirty="0" smtClean="0"/>
              <a:t> (</a:t>
            </a:r>
            <a:r>
              <a:rPr lang="ja-JP" altLang="fr-FR" dirty="0" smtClean="0"/>
              <a:t>三宝</a:t>
            </a:r>
            <a:r>
              <a:rPr lang="fr-FR" altLang="ja-JP" dirty="0" smtClean="0"/>
              <a:t>)</a:t>
            </a:r>
            <a:endParaRPr lang="fr-FR" dirty="0"/>
          </a:p>
        </p:txBody>
      </p:sp>
      <p:sp>
        <p:nvSpPr>
          <p:cNvPr id="3" name="Espace réservé du contenu 2"/>
          <p:cNvSpPr>
            <a:spLocks noGrp="1"/>
          </p:cNvSpPr>
          <p:nvPr>
            <p:ph idx="1"/>
          </p:nvPr>
        </p:nvSpPr>
        <p:spPr/>
        <p:txBody>
          <a:bodyPr>
            <a:normAutofit/>
          </a:bodyPr>
          <a:lstStyle/>
          <a:p>
            <a:pPr algn="ctr">
              <a:buNone/>
            </a:pPr>
            <a:r>
              <a:rPr lang="fr-FR" dirty="0" smtClean="0"/>
              <a:t>Indispensables à l’être humain</a:t>
            </a:r>
          </a:p>
          <a:p>
            <a:pPr algn="ctr">
              <a:buNone/>
            </a:pPr>
            <a:endParaRPr lang="fr-FR" dirty="0" smtClean="0"/>
          </a:p>
          <a:p>
            <a:pPr algn="ctr">
              <a:buNone/>
            </a:pPr>
            <a:r>
              <a:rPr lang="fr-FR" dirty="0" smtClean="0"/>
              <a:t>						</a:t>
            </a:r>
            <a:r>
              <a:rPr lang="fr-FR" sz="2000" dirty="0" smtClean="0"/>
              <a:t>« Energie raffinée »</a:t>
            </a:r>
          </a:p>
          <a:p>
            <a:pPr>
              <a:buNone/>
            </a:pPr>
            <a:r>
              <a:rPr lang="fr-FR" altLang="zh-TW" dirty="0" smtClean="0">
                <a:latin typeface="Arial" pitchFamily="34" charset="0"/>
                <a:cs typeface="Arial" pitchFamily="34" charset="0"/>
              </a:rPr>
              <a:t>	</a:t>
            </a:r>
            <a:r>
              <a:rPr lang="zh-TW" altLang="fr-FR" sz="2000" dirty="0" smtClean="0">
                <a:latin typeface="Arial" pitchFamily="34" charset="0"/>
                <a:cs typeface="Arial" pitchFamily="34" charset="0"/>
              </a:rPr>
              <a:t>神 </a:t>
            </a:r>
            <a:r>
              <a:rPr lang="fr-FR" sz="2000" dirty="0" err="1" smtClean="0">
                <a:latin typeface="Arial" pitchFamily="34" charset="0"/>
                <a:cs typeface="Arial" pitchFamily="34" charset="0"/>
              </a:rPr>
              <a:t>Shén</a:t>
            </a:r>
            <a:r>
              <a:rPr lang="fr-FR" sz="2000" dirty="0" smtClean="0">
                <a:latin typeface="Arial" pitchFamily="34" charset="0"/>
                <a:cs typeface="Arial" pitchFamily="34" charset="0"/>
              </a:rPr>
              <a:t> Esprit (conscience) </a:t>
            </a:r>
            <a:r>
              <a:rPr lang="fr-FR" sz="2000" dirty="0" smtClean="0">
                <a:solidFill>
                  <a:srgbClr val="FF0000"/>
                </a:solidFill>
                <a:latin typeface="Arial" pitchFamily="34" charset="0"/>
                <a:cs typeface="Arial" pitchFamily="34" charset="0"/>
              </a:rPr>
              <a:t>Cœur</a:t>
            </a:r>
          </a:p>
          <a:p>
            <a:pPr>
              <a:buNone/>
            </a:pPr>
            <a:r>
              <a:rPr lang="fr-FR" altLang="zh-TW" sz="2000" dirty="0" smtClean="0">
                <a:latin typeface="Arial" pitchFamily="34" charset="0"/>
                <a:cs typeface="Arial" pitchFamily="34" charset="0"/>
              </a:rPr>
              <a:t>	</a:t>
            </a:r>
            <a:r>
              <a:rPr lang="zh-TW" altLang="fr-FR" sz="2000" dirty="0" smtClean="0">
                <a:latin typeface="Arial" pitchFamily="34" charset="0"/>
                <a:cs typeface="Arial" pitchFamily="34" charset="0"/>
              </a:rPr>
              <a:t>氣 </a:t>
            </a:r>
            <a:r>
              <a:rPr lang="fr-FR" sz="2000" dirty="0" err="1" smtClean="0">
                <a:latin typeface="Arial" pitchFamily="34" charset="0"/>
                <a:cs typeface="Arial" pitchFamily="34" charset="0"/>
              </a:rPr>
              <a:t>Qì</a:t>
            </a:r>
            <a:r>
              <a:rPr lang="fr-FR" sz="2000" dirty="0" smtClean="0">
                <a:latin typeface="Arial" pitchFamily="34" charset="0"/>
                <a:cs typeface="Arial" pitchFamily="34" charset="0"/>
              </a:rPr>
              <a:t>      Energie (</a:t>
            </a:r>
            <a:r>
              <a:rPr lang="fr-FR" sz="2000" dirty="0" err="1" smtClean="0">
                <a:latin typeface="Arial" pitchFamily="34" charset="0"/>
                <a:cs typeface="Arial" pitchFamily="34" charset="0"/>
              </a:rPr>
              <a:t>Act</a:t>
            </a:r>
            <a:r>
              <a:rPr lang="fr-FR" sz="2000" dirty="0" smtClean="0">
                <a:latin typeface="Arial" pitchFamily="34" charset="0"/>
                <a:cs typeface="Arial" pitchFamily="34" charset="0"/>
              </a:rPr>
              <a:t>. fonctionnelles) </a:t>
            </a:r>
            <a:r>
              <a:rPr lang="fr-FR" sz="2000" dirty="0" smtClean="0">
                <a:solidFill>
                  <a:srgbClr val="FF0000"/>
                </a:solidFill>
                <a:latin typeface="Arial" pitchFamily="34" charset="0"/>
                <a:cs typeface="Arial" pitchFamily="34" charset="0"/>
              </a:rPr>
              <a:t>Rate, Estomac</a:t>
            </a:r>
          </a:p>
          <a:p>
            <a:pPr>
              <a:buNone/>
            </a:pPr>
            <a:r>
              <a:rPr lang="fr-FR" altLang="zh-TW" sz="2000" dirty="0" smtClean="0">
                <a:latin typeface="Arial" pitchFamily="34" charset="0"/>
                <a:cs typeface="Arial" pitchFamily="34" charset="0"/>
              </a:rPr>
              <a:t>	</a:t>
            </a:r>
            <a:r>
              <a:rPr lang="zh-TW" altLang="fr-FR" sz="2000" dirty="0" smtClean="0">
                <a:latin typeface="Arial" pitchFamily="34" charset="0"/>
                <a:cs typeface="Arial" pitchFamily="34" charset="0"/>
              </a:rPr>
              <a:t>精 </a:t>
            </a:r>
            <a:r>
              <a:rPr lang="fr-FR" altLang="zh-TW" sz="2000" dirty="0" err="1" smtClean="0">
                <a:latin typeface="Arial" pitchFamily="34" charset="0"/>
                <a:cs typeface="Arial" pitchFamily="34" charset="0"/>
              </a:rPr>
              <a:t>J</a:t>
            </a:r>
            <a:r>
              <a:rPr lang="fr-FR" sz="2000" dirty="0" err="1" smtClean="0">
                <a:latin typeface="Arial" pitchFamily="34" charset="0"/>
                <a:cs typeface="Arial" pitchFamily="34" charset="0"/>
              </a:rPr>
              <a:t>ī</a:t>
            </a:r>
            <a:r>
              <a:rPr lang="fr-FR" altLang="zh-TW" sz="2000" dirty="0" err="1" smtClean="0">
                <a:latin typeface="Arial" pitchFamily="34" charset="0"/>
                <a:cs typeface="Arial" pitchFamily="34" charset="0"/>
              </a:rPr>
              <a:t>ng</a:t>
            </a:r>
            <a:r>
              <a:rPr lang="fr-FR" sz="2000" dirty="0" smtClean="0">
                <a:latin typeface="Arial" pitchFamily="34" charset="0"/>
                <a:cs typeface="Arial" pitchFamily="34" charset="0"/>
              </a:rPr>
              <a:t>   Essence (cerveau, moelle, os, sperme) </a:t>
            </a:r>
            <a:r>
              <a:rPr lang="fr-FR" sz="2000" dirty="0" smtClean="0">
                <a:solidFill>
                  <a:srgbClr val="FF0000"/>
                </a:solidFill>
                <a:latin typeface="Arial" pitchFamily="34" charset="0"/>
                <a:cs typeface="Arial" pitchFamily="34" charset="0"/>
              </a:rPr>
              <a:t>Rein</a:t>
            </a:r>
          </a:p>
          <a:p>
            <a:pPr>
              <a:buNone/>
            </a:pPr>
            <a:r>
              <a:rPr lang="fr-FR" dirty="0" smtClean="0">
                <a:latin typeface="Arial" pitchFamily="34" charset="0"/>
                <a:cs typeface="Arial" pitchFamily="34" charset="0"/>
              </a:rPr>
              <a:t>						</a:t>
            </a:r>
            <a:r>
              <a:rPr lang="fr-FR" sz="2000" dirty="0" smtClean="0">
                <a:latin typeface="Arial" pitchFamily="34" charset="0"/>
                <a:cs typeface="Arial" pitchFamily="34" charset="0"/>
              </a:rPr>
              <a:t>« </a:t>
            </a:r>
            <a:r>
              <a:rPr lang="fr-FR" sz="2000" dirty="0" smtClean="0">
                <a:cs typeface="Arial" pitchFamily="34" charset="0"/>
              </a:rPr>
              <a:t>Energie quintessenciée</a:t>
            </a:r>
            <a:r>
              <a:rPr lang="fr-FR" sz="2000" dirty="0" smtClean="0">
                <a:latin typeface="Arial" pitchFamily="34" charset="0"/>
                <a:cs typeface="Arial" pitchFamily="34" charset="0"/>
              </a:rPr>
              <a:t> » </a:t>
            </a:r>
            <a:r>
              <a:rPr lang="fr-FR" dirty="0" smtClean="0">
                <a:latin typeface="Arial" pitchFamily="34" charset="0"/>
                <a:cs typeface="Arial" pitchFamily="34" charset="0"/>
              </a:rPr>
              <a:t> </a:t>
            </a:r>
            <a:endParaRPr lang="fr-FR" dirty="0">
              <a:latin typeface="Arial" pitchFamily="34" charset="0"/>
              <a:cs typeface="Arial" pitchFamily="34" charset="0"/>
            </a:endParaRPr>
          </a:p>
        </p:txBody>
      </p:sp>
      <p:cxnSp>
        <p:nvCxnSpPr>
          <p:cNvPr id="5" name="Connecteur droit avec flèche 4"/>
          <p:cNvCxnSpPr/>
          <p:nvPr/>
        </p:nvCxnSpPr>
        <p:spPr>
          <a:xfrm flipV="1">
            <a:off x="7164288" y="3573016"/>
            <a:ext cx="0" cy="1296144"/>
          </a:xfrm>
          <a:prstGeom prst="straightConnector1">
            <a:avLst/>
          </a:prstGeom>
          <a:ln w="50800" cmpd="sng">
            <a:tailEnd type="arrow"/>
          </a:ln>
        </p:spPr>
        <p:style>
          <a:lnRef idx="1">
            <a:schemeClr val="accent1"/>
          </a:lnRef>
          <a:fillRef idx="0">
            <a:schemeClr val="accent1"/>
          </a:fillRef>
          <a:effectRef idx="0">
            <a:schemeClr val="accent1"/>
          </a:effectRef>
          <a:fontRef idx="minor">
            <a:schemeClr val="tx1"/>
          </a:fontRef>
        </p:style>
      </p:cxnSp>
      <p:sp>
        <p:nvSpPr>
          <p:cNvPr id="7" name="Espace réservé du numéro de diapositive 6"/>
          <p:cNvSpPr>
            <a:spLocks noGrp="1"/>
          </p:cNvSpPr>
          <p:nvPr>
            <p:ph type="sldNum" sz="quarter" idx="12"/>
          </p:nvPr>
        </p:nvSpPr>
        <p:spPr/>
        <p:txBody>
          <a:bodyPr/>
          <a:lstStyle/>
          <a:p>
            <a:fld id="{751DAE19-577A-4432-894D-1E7FDA33FEAB}" type="slidenum">
              <a:rPr lang="fr-FR" smtClean="0"/>
              <a:pPr/>
              <a:t>17</a:t>
            </a:fld>
            <a:endParaRPr lang="fr-F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smtClean="0"/>
              <a:t>L’action des émotions sur le Qi</a:t>
            </a:r>
            <a:endParaRPr lang="fr-FR" dirty="0"/>
          </a:p>
        </p:txBody>
      </p:sp>
      <p:sp>
        <p:nvSpPr>
          <p:cNvPr id="3" name="Espace réservé du contenu 2"/>
          <p:cNvSpPr>
            <a:spLocks noGrp="1"/>
          </p:cNvSpPr>
          <p:nvPr>
            <p:ph idx="1"/>
          </p:nvPr>
        </p:nvSpPr>
        <p:spPr/>
        <p:txBody>
          <a:bodyPr/>
          <a:lstStyle/>
          <a:p>
            <a:pPr lvl="1"/>
            <a:r>
              <a:rPr lang="fr-FR" dirty="0" smtClean="0"/>
              <a:t>La colère (Foie) fait monter le Qi</a:t>
            </a:r>
          </a:p>
          <a:p>
            <a:pPr lvl="1"/>
            <a:r>
              <a:rPr lang="fr-FR" dirty="0" smtClean="0"/>
              <a:t>La joie (Cœur) détend le Qi</a:t>
            </a:r>
          </a:p>
          <a:p>
            <a:pPr lvl="1"/>
            <a:r>
              <a:rPr lang="fr-FR" dirty="0" smtClean="0"/>
              <a:t>La tristesse (Poumon) dissipe le Qi</a:t>
            </a:r>
          </a:p>
          <a:p>
            <a:pPr lvl="1"/>
            <a:r>
              <a:rPr lang="fr-FR" dirty="0" smtClean="0"/>
              <a:t>Les soucis (Rate) nouent le Qi</a:t>
            </a:r>
          </a:p>
          <a:p>
            <a:pPr lvl="1"/>
            <a:r>
              <a:rPr lang="fr-FR" dirty="0" smtClean="0"/>
              <a:t>La peur (Rein) abaisse le Qi</a:t>
            </a:r>
          </a:p>
          <a:p>
            <a:pPr lvl="1"/>
            <a:r>
              <a:rPr lang="fr-FR" dirty="0" smtClean="0"/>
              <a:t>La frayeur (Cœur et Rate) provoque un désordre du Qi</a:t>
            </a:r>
          </a:p>
          <a:p>
            <a:endParaRPr lang="fr-FR" dirty="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18</a:t>
            </a:fld>
            <a:endParaRPr lang="fr-F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La théorie des Cinq Eléments</a:t>
            </a:r>
            <a:endParaRPr lang="fr-FR" sz="2700" dirty="0"/>
          </a:p>
        </p:txBody>
      </p:sp>
      <p:sp>
        <p:nvSpPr>
          <p:cNvPr id="3" name="Espace réservé du contenu 2"/>
          <p:cNvSpPr>
            <a:spLocks noGrp="1"/>
          </p:cNvSpPr>
          <p:nvPr>
            <p:ph idx="1"/>
          </p:nvPr>
        </p:nvSpPr>
        <p:spPr/>
        <p:txBody>
          <a:bodyPr>
            <a:normAutofit fontScale="77500" lnSpcReduction="20000"/>
          </a:bodyPr>
          <a:lstStyle/>
          <a:p>
            <a:r>
              <a:rPr lang="fr-FR" sz="2600" dirty="0" smtClean="0"/>
              <a:t>« Les Cinq Mouvements viennent des « deux », le yin et le yang qui se lient dans le ciel et la terre.</a:t>
            </a:r>
          </a:p>
          <a:p>
            <a:r>
              <a:rPr lang="fr-FR" sz="2800" dirty="0" smtClean="0"/>
              <a:t>Zhang </a:t>
            </a:r>
            <a:r>
              <a:rPr lang="fr-FR" sz="2800" dirty="0" err="1" smtClean="0"/>
              <a:t>Zhongjing</a:t>
            </a:r>
            <a:r>
              <a:rPr lang="fr-FR" sz="2800" dirty="0" smtClean="0"/>
              <a:t> dit : « Les Cinq Eléments sont la substance du yin et du yang, le yin et le yang sont l’énergie des Cinq Mouvements. Sans la substance, l’énergie ne peut se maintenir ;</a:t>
            </a:r>
          </a:p>
          <a:p>
            <a:pPr>
              <a:buNone/>
            </a:pPr>
            <a:r>
              <a:rPr lang="fr-FR" sz="2800" b="1" dirty="0" smtClean="0"/>
              <a:t>     Sans l’énergie, la substance ne peut être mise en mouvement. </a:t>
            </a:r>
          </a:p>
          <a:p>
            <a:pPr>
              <a:buNone/>
            </a:pPr>
            <a:r>
              <a:rPr lang="fr-FR" sz="2800" b="1" dirty="0" smtClean="0"/>
              <a:t>     Le mouvement, c’est celui de l’énergie du yin et du yang</a:t>
            </a:r>
            <a:r>
              <a:rPr lang="fr-FR" sz="2800" dirty="0" smtClean="0"/>
              <a:t> » </a:t>
            </a:r>
          </a:p>
          <a:p>
            <a:endParaRPr lang="fr-FR" sz="2600" dirty="0" smtClean="0"/>
          </a:p>
          <a:p>
            <a:pPr>
              <a:buNone/>
            </a:pPr>
            <a:endParaRPr lang="fr-FR" sz="2600" dirty="0" smtClean="0"/>
          </a:p>
          <a:p>
            <a:r>
              <a:rPr lang="fr-FR" sz="2600" b="1" dirty="0" smtClean="0"/>
              <a:t>Dans le ciel</a:t>
            </a:r>
            <a:r>
              <a:rPr lang="fr-FR" sz="2600" dirty="0" smtClean="0"/>
              <a:t>, naissent des mouvements antagonistes que sont les </a:t>
            </a:r>
            <a:r>
              <a:rPr lang="fr-FR" sz="2600" dirty="0" smtClean="0">
                <a:solidFill>
                  <a:srgbClr val="FF0000"/>
                </a:solidFill>
              </a:rPr>
              <a:t>six manifestations climatiques </a:t>
            </a:r>
            <a:r>
              <a:rPr lang="fr-FR" sz="2600" dirty="0" smtClean="0"/>
              <a:t>(froid, vent, chaleur, sécheresse, canicule, humidité)</a:t>
            </a:r>
          </a:p>
          <a:p>
            <a:pPr>
              <a:buNone/>
            </a:pPr>
            <a:endParaRPr lang="fr-FR" sz="2600" dirty="0" smtClean="0"/>
          </a:p>
          <a:p>
            <a:r>
              <a:rPr lang="fr-FR" sz="2600" b="1" dirty="0" smtClean="0"/>
              <a:t>Sur terre</a:t>
            </a:r>
            <a:r>
              <a:rPr lang="fr-FR" sz="2600" dirty="0" smtClean="0"/>
              <a:t>, s’expriment les </a:t>
            </a:r>
            <a:r>
              <a:rPr lang="fr-FR" sz="2600" dirty="0" smtClean="0">
                <a:solidFill>
                  <a:srgbClr val="FF0000"/>
                </a:solidFill>
              </a:rPr>
              <a:t>Cinq Mouvements </a:t>
            </a:r>
            <a:r>
              <a:rPr lang="fr-FR" sz="2600" dirty="0" smtClean="0"/>
              <a:t>qui correspondent aux propriétés du Bois, du Feu, de la Terre, du Métal et de l’Eau. »</a:t>
            </a:r>
          </a:p>
          <a:p>
            <a:endParaRPr lang="fr-FR" dirty="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19</a:t>
            </a:fld>
            <a:endParaRPr lang="fr-F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Saisons et Eléments</a:t>
            </a:r>
            <a:endParaRPr lang="fr-FR" dirty="0"/>
          </a:p>
        </p:txBody>
      </p:sp>
      <p:sp>
        <p:nvSpPr>
          <p:cNvPr id="3" name="Espace réservé du contenu 2"/>
          <p:cNvSpPr>
            <a:spLocks noGrp="1"/>
          </p:cNvSpPr>
          <p:nvPr>
            <p:ph idx="1"/>
          </p:nvPr>
        </p:nvSpPr>
        <p:spPr/>
        <p:txBody>
          <a:bodyPr/>
          <a:lstStyle/>
          <a:p>
            <a:pPr>
              <a:buNone/>
            </a:pPr>
            <a:r>
              <a:rPr lang="fr-FR" sz="2000" dirty="0" smtClean="0"/>
              <a:t>Une saison dure 90 jours environ, soit 4 x 90 = 360 jours</a:t>
            </a:r>
          </a:p>
          <a:p>
            <a:pPr>
              <a:buNone/>
            </a:pPr>
            <a:endParaRPr lang="fr-FR" sz="2000" dirty="0" smtClean="0"/>
          </a:p>
          <a:p>
            <a:pPr>
              <a:buNone/>
            </a:pPr>
            <a:r>
              <a:rPr lang="fr-FR" sz="2800" dirty="0" smtClean="0"/>
              <a:t>Printemps  (</a:t>
            </a:r>
            <a:r>
              <a:rPr lang="fr-FR" sz="2800" dirty="0" smtClean="0">
                <a:solidFill>
                  <a:srgbClr val="FF0000"/>
                </a:solidFill>
              </a:rPr>
              <a:t>Bois</a:t>
            </a:r>
            <a:r>
              <a:rPr lang="fr-FR" sz="2800" dirty="0" smtClean="0"/>
              <a:t>) 	  4 février 2019 puis 25 janvier 2020</a:t>
            </a:r>
          </a:p>
          <a:p>
            <a:pPr>
              <a:buNone/>
            </a:pPr>
            <a:r>
              <a:rPr lang="fr-FR" sz="2800" dirty="0" smtClean="0"/>
              <a:t>Été	         (</a:t>
            </a:r>
            <a:r>
              <a:rPr lang="fr-FR" sz="2800" dirty="0" smtClean="0">
                <a:solidFill>
                  <a:srgbClr val="FF0000"/>
                </a:solidFill>
              </a:rPr>
              <a:t>Feu</a:t>
            </a:r>
            <a:r>
              <a:rPr lang="fr-FR" sz="2800" dirty="0" smtClean="0"/>
              <a:t>)	  6 mai 2019</a:t>
            </a:r>
          </a:p>
          <a:p>
            <a:pPr>
              <a:buNone/>
            </a:pPr>
            <a:r>
              <a:rPr lang="fr-FR" sz="2800" dirty="0" smtClean="0"/>
              <a:t>Automne    (</a:t>
            </a:r>
            <a:r>
              <a:rPr lang="fr-FR" sz="2800" dirty="0" smtClean="0">
                <a:solidFill>
                  <a:srgbClr val="FF0000"/>
                </a:solidFill>
              </a:rPr>
              <a:t>Métal</a:t>
            </a:r>
            <a:r>
              <a:rPr lang="fr-FR" sz="2800" dirty="0" smtClean="0"/>
              <a:t>)  8 aout 2019</a:t>
            </a:r>
          </a:p>
          <a:p>
            <a:pPr>
              <a:buNone/>
            </a:pPr>
            <a:r>
              <a:rPr lang="fr-FR" sz="2800" dirty="0" smtClean="0"/>
              <a:t>Hiver 	         (</a:t>
            </a:r>
            <a:r>
              <a:rPr lang="fr-FR" sz="2800" dirty="0" smtClean="0">
                <a:solidFill>
                  <a:srgbClr val="FF0000"/>
                </a:solidFill>
              </a:rPr>
              <a:t>Eau</a:t>
            </a:r>
            <a:r>
              <a:rPr lang="fr-FR" sz="2800" dirty="0" smtClean="0"/>
              <a:t>)	  8 novembre 2019</a:t>
            </a:r>
          </a:p>
          <a:p>
            <a:pPr>
              <a:buNone/>
            </a:pPr>
            <a:endParaRPr lang="fr-FR" dirty="0" smtClean="0"/>
          </a:p>
          <a:p>
            <a:pPr>
              <a:buNone/>
            </a:pPr>
            <a:r>
              <a:rPr lang="fr-FR" sz="2400" dirty="0" smtClean="0"/>
              <a:t>L’intersaison (</a:t>
            </a:r>
            <a:r>
              <a:rPr lang="fr-FR" sz="2400" dirty="0" smtClean="0">
                <a:solidFill>
                  <a:srgbClr val="FF0000"/>
                </a:solidFill>
              </a:rPr>
              <a:t>Terre</a:t>
            </a:r>
            <a:r>
              <a:rPr lang="fr-FR" sz="2400" dirty="0" smtClean="0"/>
              <a:t>) débute 18 jours avant chaque saison</a:t>
            </a:r>
            <a:endParaRPr lang="fr-FR" sz="2400" dirty="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20</a:t>
            </a:fld>
            <a:endParaRPr lang="fr-F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Propriétés des 5 mouvements (éléments)</a:t>
            </a:r>
            <a:endParaRPr lang="fr-FR" dirty="0"/>
          </a:p>
        </p:txBody>
      </p:sp>
      <p:sp>
        <p:nvSpPr>
          <p:cNvPr id="3" name="Espace réservé du contenu 2"/>
          <p:cNvSpPr>
            <a:spLocks noGrp="1"/>
          </p:cNvSpPr>
          <p:nvPr>
            <p:ph idx="1"/>
          </p:nvPr>
        </p:nvSpPr>
        <p:spPr/>
        <p:txBody>
          <a:bodyPr>
            <a:normAutofit fontScale="55000" lnSpcReduction="20000"/>
          </a:bodyPr>
          <a:lstStyle/>
          <a:p>
            <a:pPr>
              <a:buNone/>
            </a:pPr>
            <a:r>
              <a:rPr lang="fr-FR" dirty="0" smtClean="0"/>
              <a:t>« on dit du </a:t>
            </a:r>
            <a:r>
              <a:rPr lang="fr-FR" b="1" dirty="0" smtClean="0"/>
              <a:t>Bois (printemps)</a:t>
            </a:r>
            <a:r>
              <a:rPr lang="fr-FR" dirty="0" smtClean="0"/>
              <a:t> qu’il peut fléchir et se redresser ». Sa propriété et de croître, il peut être fléchi, courbé et reprendre sa forme initiale, se redresser.</a:t>
            </a:r>
          </a:p>
          <a:p>
            <a:pPr>
              <a:buNone/>
            </a:pPr>
            <a:r>
              <a:rPr lang="fr-FR" dirty="0" smtClean="0"/>
              <a:t> </a:t>
            </a:r>
          </a:p>
          <a:p>
            <a:pPr>
              <a:buNone/>
            </a:pPr>
            <a:r>
              <a:rPr lang="fr-FR" dirty="0" smtClean="0"/>
              <a:t>« on dit du </a:t>
            </a:r>
            <a:r>
              <a:rPr lang="fr-FR" b="1" dirty="0" smtClean="0"/>
              <a:t>Feu (été)</a:t>
            </a:r>
            <a:r>
              <a:rPr lang="fr-FR" dirty="0" smtClean="0"/>
              <a:t> qu’il s’embrase en montant ». Il a la propriété de produire de la chaleur, de réchauffer, de s’élever.</a:t>
            </a:r>
          </a:p>
          <a:p>
            <a:pPr>
              <a:buNone/>
            </a:pPr>
            <a:r>
              <a:rPr lang="fr-FR" dirty="0" smtClean="0"/>
              <a:t> </a:t>
            </a:r>
          </a:p>
          <a:p>
            <a:pPr>
              <a:buNone/>
            </a:pPr>
            <a:r>
              <a:rPr lang="fr-FR" dirty="0" smtClean="0"/>
              <a:t>« la </a:t>
            </a:r>
            <a:r>
              <a:rPr lang="fr-FR" b="1" dirty="0" smtClean="0"/>
              <a:t>Terre (intersaison) </a:t>
            </a:r>
            <a:r>
              <a:rPr lang="fr-FR" dirty="0" smtClean="0"/>
              <a:t>reçoit les semailles et produit les récoltes ». Ses propriétés sont empruntées à la terre par le transport, la production et la transformation.</a:t>
            </a:r>
          </a:p>
          <a:p>
            <a:pPr>
              <a:buNone/>
            </a:pPr>
            <a:r>
              <a:rPr lang="fr-FR" dirty="0" smtClean="0"/>
              <a:t> </a:t>
            </a:r>
          </a:p>
          <a:p>
            <a:pPr>
              <a:buNone/>
            </a:pPr>
            <a:r>
              <a:rPr lang="fr-FR" dirty="0" smtClean="0"/>
              <a:t>« on dit du </a:t>
            </a:r>
            <a:r>
              <a:rPr lang="fr-FR" b="1" dirty="0" smtClean="0"/>
              <a:t>Métal (automne) </a:t>
            </a:r>
            <a:r>
              <a:rPr lang="fr-FR" dirty="0" smtClean="0"/>
              <a:t>qu’il est malléable et qu’il peut se transformer ». Il a une capacité à être souple et dur, à se conformer (au moule) et dans la rigueur.</a:t>
            </a:r>
          </a:p>
          <a:p>
            <a:pPr>
              <a:buNone/>
            </a:pPr>
            <a:r>
              <a:rPr lang="fr-FR" dirty="0" smtClean="0"/>
              <a:t> </a:t>
            </a:r>
          </a:p>
          <a:p>
            <a:pPr>
              <a:buNone/>
            </a:pPr>
            <a:r>
              <a:rPr lang="fr-FR" dirty="0" smtClean="0"/>
              <a:t>« on dit de </a:t>
            </a:r>
            <a:r>
              <a:rPr lang="fr-FR" b="1" dirty="0" smtClean="0"/>
              <a:t>l’Eau (hiver) </a:t>
            </a:r>
            <a:r>
              <a:rPr lang="fr-FR" dirty="0" smtClean="0"/>
              <a:t>qu’elle humecte et qu’elle descend ». Ses propriétés sont d’humecter, de s’écouler vers le bas et de s’accumuler en stagnant.</a:t>
            </a:r>
            <a:endParaRPr lang="fr-FR" dirty="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21</a:t>
            </a:fld>
            <a:endParaRPr lang="fr-F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Cinq Eléments</a:t>
            </a:r>
            <a:endParaRPr lang="fr-FR" dirty="0"/>
          </a:p>
        </p:txBody>
      </p:sp>
      <p:pic>
        <p:nvPicPr>
          <p:cNvPr id="4" name="Espace réservé du contenu 3" descr="Wu xing modifié.jpg"/>
          <p:cNvPicPr>
            <a:picLocks noGrp="1" noChangeAspect="1"/>
          </p:cNvPicPr>
          <p:nvPr>
            <p:ph idx="1"/>
          </p:nvPr>
        </p:nvPicPr>
        <p:blipFill>
          <a:blip r:embed="rId2" cstate="print"/>
          <a:stretch>
            <a:fillRect/>
          </a:stretch>
        </p:blipFill>
        <p:spPr>
          <a:xfrm>
            <a:off x="3275856" y="1196752"/>
            <a:ext cx="4302709" cy="4525963"/>
          </a:xfrm>
        </p:spPr>
      </p:pic>
      <p:cxnSp>
        <p:nvCxnSpPr>
          <p:cNvPr id="6" name="Connecteur droit avec flèche 5"/>
          <p:cNvCxnSpPr/>
          <p:nvPr/>
        </p:nvCxnSpPr>
        <p:spPr>
          <a:xfrm>
            <a:off x="1547664" y="2204864"/>
            <a:ext cx="2808312" cy="19442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755576" y="1412776"/>
            <a:ext cx="1944216" cy="923330"/>
          </a:xfrm>
          <a:prstGeom prst="rect">
            <a:avLst/>
          </a:prstGeom>
          <a:noFill/>
        </p:spPr>
        <p:txBody>
          <a:bodyPr wrap="square" rtlCol="0">
            <a:spAutoFit/>
          </a:bodyPr>
          <a:lstStyle/>
          <a:p>
            <a:r>
              <a:rPr lang="fr-FR" dirty="0" smtClean="0"/>
              <a:t>Cycle d’engendrement (sheng)</a:t>
            </a:r>
            <a:endParaRPr lang="fr-FR" dirty="0"/>
          </a:p>
        </p:txBody>
      </p:sp>
      <p:cxnSp>
        <p:nvCxnSpPr>
          <p:cNvPr id="11" name="Connecteur droit avec flèche 10"/>
          <p:cNvCxnSpPr/>
          <p:nvPr/>
        </p:nvCxnSpPr>
        <p:spPr>
          <a:xfrm flipH="1">
            <a:off x="5508104" y="1916832"/>
            <a:ext cx="1224136" cy="11521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ZoneTexte 11"/>
          <p:cNvSpPr txBox="1"/>
          <p:nvPr/>
        </p:nvSpPr>
        <p:spPr>
          <a:xfrm>
            <a:off x="6012160" y="1628800"/>
            <a:ext cx="2448272" cy="369332"/>
          </a:xfrm>
          <a:prstGeom prst="rect">
            <a:avLst/>
          </a:prstGeom>
          <a:noFill/>
        </p:spPr>
        <p:txBody>
          <a:bodyPr wrap="square" rtlCol="0">
            <a:spAutoFit/>
          </a:bodyPr>
          <a:lstStyle/>
          <a:p>
            <a:r>
              <a:rPr lang="fr-FR" dirty="0" smtClean="0"/>
              <a:t>Cycle de contrôle (</a:t>
            </a:r>
            <a:r>
              <a:rPr lang="fr-FR" dirty="0" err="1" smtClean="0"/>
              <a:t>ke</a:t>
            </a:r>
            <a:r>
              <a:rPr lang="fr-FR" dirty="0" smtClean="0"/>
              <a:t>)</a:t>
            </a:r>
            <a:endParaRPr lang="fr-FR" dirty="0"/>
          </a:p>
        </p:txBody>
      </p:sp>
      <p:sp>
        <p:nvSpPr>
          <p:cNvPr id="9" name="Espace réservé du numéro de diapositive 8"/>
          <p:cNvSpPr>
            <a:spLocks noGrp="1"/>
          </p:cNvSpPr>
          <p:nvPr>
            <p:ph type="sldNum" sz="quarter" idx="12"/>
          </p:nvPr>
        </p:nvSpPr>
        <p:spPr/>
        <p:txBody>
          <a:bodyPr/>
          <a:lstStyle/>
          <a:p>
            <a:fld id="{751DAE19-577A-4432-894D-1E7FDA33FEAB}" type="slidenum">
              <a:rPr lang="fr-FR" smtClean="0"/>
              <a:pPr/>
              <a:t>22</a:t>
            </a:fld>
            <a:endParaRPr lang="fr-F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Un exemple d’application (5 éléments)  </a:t>
            </a:r>
            <a:br>
              <a:rPr lang="fr-FR" dirty="0" smtClean="0"/>
            </a:br>
            <a:r>
              <a:rPr lang="fr-FR" dirty="0" smtClean="0"/>
              <a:t>observation du teint</a:t>
            </a:r>
            <a:endParaRPr lang="fr-FR" dirty="0"/>
          </a:p>
        </p:txBody>
      </p:sp>
      <p:sp>
        <p:nvSpPr>
          <p:cNvPr id="3" name="Espace réservé du contenu 2"/>
          <p:cNvSpPr>
            <a:spLocks noGrp="1"/>
          </p:cNvSpPr>
          <p:nvPr>
            <p:ph idx="1"/>
          </p:nvPr>
        </p:nvSpPr>
        <p:spPr/>
        <p:txBody>
          <a:bodyPr>
            <a:normAutofit fontScale="55000" lnSpcReduction="20000"/>
          </a:bodyPr>
          <a:lstStyle/>
          <a:p>
            <a:pPr>
              <a:buNone/>
            </a:pPr>
            <a:r>
              <a:rPr lang="de-DE" b="1" dirty="0" smtClean="0"/>
              <a:t>Teint </a:t>
            </a:r>
            <a:r>
              <a:rPr lang="de-DE" b="1" dirty="0" err="1" smtClean="0"/>
              <a:t>bleu-vert</a:t>
            </a:r>
            <a:r>
              <a:rPr lang="de-DE" b="1" dirty="0" smtClean="0"/>
              <a:t> </a:t>
            </a:r>
            <a:r>
              <a:rPr lang="de-DE" dirty="0" smtClean="0"/>
              <a:t>(</a:t>
            </a:r>
            <a:r>
              <a:rPr lang="de-DE" dirty="0" err="1" smtClean="0"/>
              <a:t>miàn</a:t>
            </a:r>
            <a:r>
              <a:rPr lang="de-DE" dirty="0" smtClean="0"/>
              <a:t> </a:t>
            </a:r>
            <a:r>
              <a:rPr lang="de-DE" dirty="0" err="1" smtClean="0"/>
              <a:t>qīng</a:t>
            </a:r>
            <a:r>
              <a:rPr lang="de-DE" dirty="0" smtClean="0"/>
              <a:t> </a:t>
            </a:r>
            <a:r>
              <a:rPr lang="zh-CN" altLang="fr-FR" dirty="0" smtClean="0"/>
              <a:t>面 青</a:t>
            </a:r>
            <a:r>
              <a:rPr lang="de-DE" dirty="0" smtClean="0"/>
              <a:t>)</a:t>
            </a:r>
            <a:endParaRPr lang="fr-FR" dirty="0" smtClean="0"/>
          </a:p>
          <a:p>
            <a:pPr>
              <a:buNone/>
            </a:pPr>
            <a:r>
              <a:rPr lang="fr-FR" dirty="0" smtClean="0"/>
              <a:t>Pathologies du Foie (Vent Interne), froid, douleurs, la stagnation du sang </a:t>
            </a:r>
          </a:p>
          <a:p>
            <a:pPr>
              <a:buNone/>
            </a:pPr>
            <a:r>
              <a:rPr lang="fr-FR" dirty="0" smtClean="0"/>
              <a:t> </a:t>
            </a:r>
          </a:p>
          <a:p>
            <a:pPr>
              <a:buNone/>
            </a:pPr>
            <a:r>
              <a:rPr lang="fr-FR" b="1" dirty="0" smtClean="0"/>
              <a:t>Teint rouge </a:t>
            </a:r>
            <a:r>
              <a:rPr lang="fr-FR" dirty="0" smtClean="0"/>
              <a:t>(</a:t>
            </a:r>
            <a:r>
              <a:rPr lang="fr-FR" dirty="0" err="1" smtClean="0"/>
              <a:t>miàn</a:t>
            </a:r>
            <a:r>
              <a:rPr lang="fr-FR" dirty="0" smtClean="0"/>
              <a:t> </a:t>
            </a:r>
            <a:r>
              <a:rPr lang="fr-FR" dirty="0" err="1" smtClean="0"/>
              <a:t>chì</a:t>
            </a:r>
            <a:r>
              <a:rPr lang="fr-FR" dirty="0" smtClean="0"/>
              <a:t> </a:t>
            </a:r>
            <a:r>
              <a:rPr lang="zh-CN" altLang="fr-FR" dirty="0" smtClean="0"/>
              <a:t>面 赤</a:t>
            </a:r>
            <a:r>
              <a:rPr lang="fr-FR" dirty="0" smtClean="0"/>
              <a:t>)</a:t>
            </a:r>
          </a:p>
          <a:p>
            <a:pPr>
              <a:buNone/>
            </a:pPr>
            <a:r>
              <a:rPr lang="fr-FR" dirty="0" smtClean="0"/>
              <a:t> Chaleur vide ou de plénitude</a:t>
            </a:r>
          </a:p>
          <a:p>
            <a:pPr>
              <a:buNone/>
            </a:pPr>
            <a:endParaRPr lang="fr-FR" b="1" dirty="0" smtClean="0"/>
          </a:p>
          <a:p>
            <a:pPr>
              <a:buNone/>
            </a:pPr>
            <a:r>
              <a:rPr lang="fr-FR" b="1" dirty="0" smtClean="0"/>
              <a:t>Teint jaune </a:t>
            </a:r>
            <a:r>
              <a:rPr lang="fr-FR" dirty="0" smtClean="0"/>
              <a:t>(</a:t>
            </a:r>
            <a:r>
              <a:rPr lang="fr-FR" dirty="0" err="1" smtClean="0"/>
              <a:t>miàn</a:t>
            </a:r>
            <a:r>
              <a:rPr lang="fr-FR" dirty="0" smtClean="0"/>
              <a:t> </a:t>
            </a:r>
            <a:r>
              <a:rPr lang="fr-FR" dirty="0" err="1" smtClean="0"/>
              <a:t>huáng</a:t>
            </a:r>
            <a:r>
              <a:rPr lang="fr-FR" dirty="0" smtClean="0"/>
              <a:t> </a:t>
            </a:r>
            <a:r>
              <a:rPr lang="zh-CN" altLang="fr-FR" dirty="0" smtClean="0"/>
              <a:t>面 黄</a:t>
            </a:r>
            <a:r>
              <a:rPr lang="fr-FR" dirty="0" smtClean="0"/>
              <a:t>)</a:t>
            </a:r>
          </a:p>
          <a:p>
            <a:pPr>
              <a:buNone/>
            </a:pPr>
            <a:r>
              <a:rPr lang="fr-FR" dirty="0" smtClean="0"/>
              <a:t>Un teint jaune par insuffisance de la Rate et / ou une stagnation due à l’humidité.</a:t>
            </a:r>
          </a:p>
          <a:p>
            <a:pPr>
              <a:buNone/>
            </a:pPr>
            <a:r>
              <a:rPr lang="fr-FR" dirty="0" smtClean="0"/>
              <a:t> </a:t>
            </a:r>
          </a:p>
          <a:p>
            <a:pPr>
              <a:buNone/>
            </a:pPr>
            <a:r>
              <a:rPr lang="fr-FR" b="1" dirty="0" smtClean="0"/>
              <a:t>Teint blanc </a:t>
            </a:r>
            <a:r>
              <a:rPr lang="fr-FR" dirty="0" smtClean="0"/>
              <a:t>(</a:t>
            </a:r>
            <a:r>
              <a:rPr lang="fr-FR" dirty="0" err="1" smtClean="0"/>
              <a:t>miàn</a:t>
            </a:r>
            <a:r>
              <a:rPr lang="fr-FR" dirty="0" smtClean="0"/>
              <a:t> </a:t>
            </a:r>
            <a:r>
              <a:rPr lang="fr-FR" dirty="0" err="1" smtClean="0"/>
              <a:t>bái</a:t>
            </a:r>
            <a:r>
              <a:rPr lang="fr-FR" dirty="0" smtClean="0"/>
              <a:t> </a:t>
            </a:r>
            <a:r>
              <a:rPr lang="zh-CN" altLang="fr-FR" dirty="0" smtClean="0"/>
              <a:t>面 白</a:t>
            </a:r>
            <a:r>
              <a:rPr lang="fr-FR" dirty="0" smtClean="0"/>
              <a:t>)</a:t>
            </a:r>
          </a:p>
          <a:p>
            <a:pPr>
              <a:buNone/>
            </a:pPr>
            <a:r>
              <a:rPr lang="fr-FR" dirty="0" smtClean="0"/>
              <a:t>Insuffisance et froid, l’épuisement du sang ou échappement de l’énergie.</a:t>
            </a:r>
          </a:p>
          <a:p>
            <a:pPr>
              <a:buNone/>
            </a:pPr>
            <a:r>
              <a:rPr lang="fr-FR" dirty="0" smtClean="0"/>
              <a:t> </a:t>
            </a:r>
          </a:p>
          <a:p>
            <a:pPr>
              <a:buNone/>
            </a:pPr>
            <a:r>
              <a:rPr lang="fr-FR" b="1" dirty="0" smtClean="0"/>
              <a:t>Teint noir </a:t>
            </a:r>
            <a:r>
              <a:rPr lang="fr-FR" dirty="0" smtClean="0"/>
              <a:t>(</a:t>
            </a:r>
            <a:r>
              <a:rPr lang="fr-FR" dirty="0" err="1" smtClean="0"/>
              <a:t>miàn</a:t>
            </a:r>
            <a:r>
              <a:rPr lang="fr-FR" dirty="0" smtClean="0"/>
              <a:t> </a:t>
            </a:r>
            <a:r>
              <a:rPr lang="fr-FR" dirty="0" err="1" smtClean="0"/>
              <a:t>hēi</a:t>
            </a:r>
            <a:r>
              <a:rPr lang="fr-FR" dirty="0" smtClean="0"/>
              <a:t> </a:t>
            </a:r>
            <a:r>
              <a:rPr lang="zh-CN" altLang="fr-FR" dirty="0" smtClean="0"/>
              <a:t>面 黑</a:t>
            </a:r>
            <a:r>
              <a:rPr lang="fr-FR" dirty="0" smtClean="0"/>
              <a:t>)</a:t>
            </a:r>
          </a:p>
          <a:p>
            <a:pPr>
              <a:buNone/>
            </a:pPr>
            <a:r>
              <a:rPr lang="fr-FR" dirty="0" smtClean="0"/>
              <a:t>Déficience du Rein due à l’accumulation d’eau ou</a:t>
            </a:r>
          </a:p>
          <a:p>
            <a:pPr>
              <a:buNone/>
            </a:pPr>
            <a:r>
              <a:rPr lang="fr-FR" dirty="0" smtClean="0"/>
              <a:t>froid dû à la déficience et à la douleur.</a:t>
            </a:r>
          </a:p>
          <a:p>
            <a:pPr>
              <a:buNone/>
            </a:pPr>
            <a:endParaRPr lang="fr-FR" dirty="0" smtClean="0"/>
          </a:p>
          <a:p>
            <a:endParaRPr lang="fr-FR" dirty="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23</a:t>
            </a:fld>
            <a:endParaRPr lang="fr-F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l"/>
            <a:r>
              <a:rPr lang="fr-FR" sz="2800" dirty="0" smtClean="0"/>
              <a:t>En résumé, la théorie des 5 éléments</a:t>
            </a:r>
            <a:br>
              <a:rPr lang="fr-FR" sz="2800" dirty="0" smtClean="0"/>
            </a:br>
            <a:r>
              <a:rPr lang="fr-FR" sz="2800" dirty="0" smtClean="0"/>
              <a:t>invitent à mieux comprendre l’énergie des saisons</a:t>
            </a:r>
            <a:endParaRPr lang="fr-FR" sz="2800" dirty="0"/>
          </a:p>
        </p:txBody>
      </p:sp>
      <p:sp>
        <p:nvSpPr>
          <p:cNvPr id="3" name="Espace réservé du contenu 2"/>
          <p:cNvSpPr>
            <a:spLocks noGrp="1"/>
          </p:cNvSpPr>
          <p:nvPr>
            <p:ph idx="1"/>
          </p:nvPr>
        </p:nvSpPr>
        <p:spPr/>
        <p:txBody>
          <a:bodyPr>
            <a:normAutofit fontScale="92500" lnSpcReduction="10000"/>
          </a:bodyPr>
          <a:lstStyle/>
          <a:p>
            <a:pPr>
              <a:buNone/>
            </a:pPr>
            <a:r>
              <a:rPr lang="fr-FR" sz="1600" b="1" dirty="0" smtClean="0">
                <a:solidFill>
                  <a:srgbClr val="FF0000"/>
                </a:solidFill>
              </a:rPr>
              <a:t>Rappel : pour simplifier au printemps le Foie est l’organe sensible, en été, c’est le cœur, etc.</a:t>
            </a:r>
          </a:p>
          <a:p>
            <a:pPr>
              <a:buNone/>
            </a:pPr>
            <a:endParaRPr lang="fr-FR" sz="1600" b="1" dirty="0" smtClean="0"/>
          </a:p>
          <a:p>
            <a:pPr>
              <a:buNone/>
            </a:pPr>
            <a:r>
              <a:rPr lang="fr-FR" sz="1600" b="1" dirty="0" smtClean="0"/>
              <a:t>Au printemps (Bois, Foie, Vésicule Biliaire, Colère) </a:t>
            </a:r>
          </a:p>
          <a:p>
            <a:pPr>
              <a:buNone/>
            </a:pPr>
            <a:r>
              <a:rPr lang="fr-FR" sz="1600" b="1" dirty="0" smtClean="0"/>
              <a:t>	accompagner les énergies ascendantes, drainer les déchets accumulés durant l’hiver</a:t>
            </a:r>
          </a:p>
          <a:p>
            <a:pPr>
              <a:buNone/>
            </a:pPr>
            <a:endParaRPr lang="fr-FR" sz="1600" b="1" dirty="0" smtClean="0"/>
          </a:p>
          <a:p>
            <a:pPr>
              <a:buNone/>
            </a:pPr>
            <a:r>
              <a:rPr lang="fr-FR" sz="1600" b="1" dirty="0" smtClean="0"/>
              <a:t>En été (Feu, Cœur, Intestin Grêle, Joie) </a:t>
            </a:r>
          </a:p>
          <a:p>
            <a:pPr>
              <a:buNone/>
            </a:pPr>
            <a:r>
              <a:rPr lang="fr-FR" sz="1600" b="1" dirty="0" smtClean="0"/>
              <a:t>	pratiquer sans excès des activités mentales et physiques, rafraichir son corps</a:t>
            </a:r>
          </a:p>
          <a:p>
            <a:pPr>
              <a:buNone/>
            </a:pPr>
            <a:endParaRPr lang="fr-FR" sz="2000" dirty="0" smtClean="0"/>
          </a:p>
          <a:p>
            <a:pPr>
              <a:buNone/>
            </a:pPr>
            <a:r>
              <a:rPr lang="fr-FR" sz="1600" b="1" dirty="0" smtClean="0"/>
              <a:t>En automne (Métal, Poumon, Gros Intestin, Tristesse)</a:t>
            </a:r>
          </a:p>
          <a:p>
            <a:pPr>
              <a:buNone/>
            </a:pPr>
            <a:r>
              <a:rPr lang="fr-FR" sz="1600" b="1" dirty="0" smtClean="0"/>
              <a:t>	rechercher le calme, mettre en réserve son énergie vitale et ses liquides (yin)</a:t>
            </a:r>
          </a:p>
          <a:p>
            <a:pPr>
              <a:buNone/>
            </a:pPr>
            <a:endParaRPr lang="fr-FR" sz="1600" b="1" dirty="0" smtClean="0"/>
          </a:p>
          <a:p>
            <a:pPr>
              <a:buNone/>
            </a:pPr>
            <a:r>
              <a:rPr lang="fr-FR" sz="1600" b="1" dirty="0" smtClean="0"/>
              <a:t>En hiver (Eau, Rein, Vessie, Peur)</a:t>
            </a:r>
          </a:p>
          <a:p>
            <a:pPr>
              <a:buNone/>
            </a:pPr>
            <a:r>
              <a:rPr lang="fr-FR" sz="1600" b="1" dirty="0" smtClean="0"/>
              <a:t>	cultiver l’intériorité (yin), modérer fortement les activités yang (exercices physiques, repas lourds, stress négatif)</a:t>
            </a:r>
          </a:p>
          <a:p>
            <a:pPr>
              <a:buNone/>
            </a:pPr>
            <a:endParaRPr lang="fr-FR" sz="2000" dirty="0" smtClean="0"/>
          </a:p>
          <a:p>
            <a:pPr>
              <a:buNone/>
            </a:pPr>
            <a:r>
              <a:rPr lang="fr-FR" sz="1600" b="1" dirty="0" smtClean="0"/>
              <a:t>Durant les intersaisons (Terre, Rate, Estomac, Réflexion)</a:t>
            </a:r>
          </a:p>
          <a:p>
            <a:pPr>
              <a:buNone/>
            </a:pPr>
            <a:r>
              <a:rPr lang="fr-FR" sz="1600" b="1" dirty="0" smtClean="0"/>
              <a:t>	rechercher une bonne digestion, ne pas s’épuiser</a:t>
            </a:r>
            <a:endParaRPr lang="fr-FR" sz="1600" b="1" dirty="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24</a:t>
            </a:fld>
            <a:endParaRPr lang="fr-F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l"/>
            <a:r>
              <a:rPr lang="fr-FR" sz="2800" dirty="0" smtClean="0"/>
              <a:t>Autres particularités de la MTC</a:t>
            </a:r>
            <a:endParaRPr lang="fr-FR" sz="2800" dirty="0"/>
          </a:p>
        </p:txBody>
      </p:sp>
      <p:sp>
        <p:nvSpPr>
          <p:cNvPr id="3" name="Espace réservé du contenu 2"/>
          <p:cNvSpPr>
            <a:spLocks noGrp="1"/>
          </p:cNvSpPr>
          <p:nvPr>
            <p:ph idx="1"/>
          </p:nvPr>
        </p:nvSpPr>
        <p:spPr/>
        <p:txBody>
          <a:bodyPr>
            <a:normAutofit/>
          </a:bodyPr>
          <a:lstStyle/>
          <a:p>
            <a:pPr>
              <a:buNone/>
            </a:pPr>
            <a:r>
              <a:rPr lang="fr-FR" sz="1800" dirty="0" smtClean="0"/>
              <a:t>Pour le praticien de MTC, la conservation de la santé est une affaire quotidienne.</a:t>
            </a:r>
          </a:p>
          <a:p>
            <a:pPr>
              <a:buNone/>
            </a:pPr>
            <a:endParaRPr lang="fr-FR" sz="1800" dirty="0" smtClean="0"/>
          </a:p>
          <a:p>
            <a:pPr>
              <a:buNone/>
            </a:pPr>
            <a:r>
              <a:rPr lang="fr-FR" sz="1800" b="1" dirty="0" smtClean="0">
                <a:solidFill>
                  <a:srgbClr val="C00000"/>
                </a:solidFill>
              </a:rPr>
              <a:t>Trois causes d’affections </a:t>
            </a:r>
            <a:r>
              <a:rPr lang="fr-FR" sz="1800" dirty="0" smtClean="0"/>
              <a:t>:</a:t>
            </a:r>
          </a:p>
          <a:p>
            <a:pPr>
              <a:buNone/>
            </a:pPr>
            <a:endParaRPr lang="fr-FR" sz="1800" dirty="0" smtClean="0"/>
          </a:p>
          <a:p>
            <a:pPr>
              <a:buAutoNum type="arabicParenR"/>
            </a:pPr>
            <a:r>
              <a:rPr lang="fr-FR" sz="1800" dirty="0" smtClean="0">
                <a:solidFill>
                  <a:srgbClr val="FF0000"/>
                </a:solidFill>
              </a:rPr>
              <a:t>Les facteurs pathogènes externes </a:t>
            </a:r>
            <a:r>
              <a:rPr lang="fr-FR" sz="1800" dirty="0" smtClean="0"/>
              <a:t>: Vent, Chaleur, Froid, sécheresse, canicule, humidité</a:t>
            </a:r>
          </a:p>
          <a:p>
            <a:pPr>
              <a:buAutoNum type="arabicParenR"/>
            </a:pPr>
            <a:endParaRPr lang="fr-FR" sz="1800" dirty="0" smtClean="0"/>
          </a:p>
          <a:p>
            <a:pPr>
              <a:buAutoNum type="arabicParenR"/>
            </a:pPr>
            <a:r>
              <a:rPr lang="fr-FR" sz="1800" dirty="0" smtClean="0">
                <a:solidFill>
                  <a:srgbClr val="FF0000"/>
                </a:solidFill>
              </a:rPr>
              <a:t>Les émotions </a:t>
            </a:r>
            <a:r>
              <a:rPr lang="fr-FR" sz="1800" dirty="0" smtClean="0"/>
              <a:t>: Colère (Foie), Joie (Cœur), Réflexion (Rate), Tristesse (Poumon), Peur (Rein)</a:t>
            </a:r>
          </a:p>
          <a:p>
            <a:pPr>
              <a:buNone/>
            </a:pPr>
            <a:endParaRPr lang="fr-FR" sz="1800" dirty="0" smtClean="0"/>
          </a:p>
          <a:p>
            <a:pPr>
              <a:buAutoNum type="arabicParenR"/>
            </a:pPr>
            <a:r>
              <a:rPr lang="fr-FR" sz="1800" dirty="0" smtClean="0">
                <a:solidFill>
                  <a:srgbClr val="FF0000"/>
                </a:solidFill>
              </a:rPr>
              <a:t>Autres causes </a:t>
            </a:r>
            <a:r>
              <a:rPr lang="fr-FR" sz="1800" dirty="0" smtClean="0"/>
              <a:t>: empoisonnement, traumatismes, etc.</a:t>
            </a:r>
          </a:p>
          <a:p>
            <a:pPr>
              <a:buNone/>
            </a:pPr>
            <a:endParaRPr lang="fr-FR" sz="1600" dirty="0" smtClean="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25</a:t>
            </a:fld>
            <a:endParaRPr lang="fr-F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1 - Pharmacopée (</a:t>
            </a:r>
            <a:r>
              <a:rPr lang="fr-FR" dirty="0" err="1" smtClean="0"/>
              <a:t>Zhōng</a:t>
            </a:r>
            <a:r>
              <a:rPr lang="fr-FR" dirty="0" smtClean="0"/>
              <a:t> </a:t>
            </a:r>
            <a:r>
              <a:rPr lang="fr-FR" dirty="0" err="1" smtClean="0"/>
              <a:t>yào</a:t>
            </a:r>
            <a:r>
              <a:rPr lang="fr-FR" dirty="0" smtClean="0"/>
              <a:t> </a:t>
            </a:r>
            <a:r>
              <a:rPr lang="en-US" dirty="0" err="1" smtClean="0"/>
              <a:t>中药</a:t>
            </a:r>
            <a:r>
              <a:rPr lang="en-US" dirty="0" smtClean="0"/>
              <a:t>) </a:t>
            </a:r>
            <a:endParaRPr lang="fr-FR" dirty="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26</a:t>
            </a:fld>
            <a:endParaRPr lang="fr-FR" dirty="0"/>
          </a:p>
        </p:txBody>
      </p:sp>
      <p:pic>
        <p:nvPicPr>
          <p:cNvPr id="3074" name="Picture 2" descr="G:\- SOUVENIRS\Photos Tan 2009\2001 Tianjin, mariage Long\2001 0731 Tianjin - préparation pharmacopée.jpg"/>
          <p:cNvPicPr>
            <a:picLocks noGrp="1" noChangeAspect="1" noChangeArrowheads="1"/>
          </p:cNvPicPr>
          <p:nvPr>
            <p:ph idx="1"/>
          </p:nvPr>
        </p:nvPicPr>
        <p:blipFill>
          <a:blip r:embed="rId2" cstate="print"/>
          <a:srcRect/>
          <a:stretch>
            <a:fillRect/>
          </a:stretch>
        </p:blipFill>
        <p:spPr bwMode="auto">
          <a:xfrm>
            <a:off x="2267744" y="1268761"/>
            <a:ext cx="4896544" cy="3293584"/>
          </a:xfrm>
          <a:prstGeom prst="rect">
            <a:avLst/>
          </a:prstGeom>
          <a:noFill/>
        </p:spPr>
      </p:pic>
      <p:sp>
        <p:nvSpPr>
          <p:cNvPr id="6" name="Rectangle 5"/>
          <p:cNvSpPr/>
          <p:nvPr/>
        </p:nvSpPr>
        <p:spPr>
          <a:xfrm>
            <a:off x="683568" y="5013176"/>
            <a:ext cx="8136904" cy="1200329"/>
          </a:xfrm>
          <a:prstGeom prst="rect">
            <a:avLst/>
          </a:prstGeom>
        </p:spPr>
        <p:txBody>
          <a:bodyPr wrap="square">
            <a:spAutoFit/>
          </a:bodyPr>
          <a:lstStyle/>
          <a:p>
            <a:pPr>
              <a:buNone/>
            </a:pPr>
            <a:r>
              <a:rPr lang="fr-FR" dirty="0" smtClean="0"/>
              <a:t>Le </a:t>
            </a:r>
            <a:r>
              <a:rPr lang="fr-FR" b="1" dirty="0" smtClean="0"/>
              <a:t>Ben Cao Gang Mu </a:t>
            </a:r>
            <a:r>
              <a:rPr lang="fr-FR" dirty="0" smtClean="0"/>
              <a:t>(Abrégé de </a:t>
            </a:r>
            <a:r>
              <a:rPr lang="fr-FR" dirty="0" err="1" smtClean="0"/>
              <a:t>Materia</a:t>
            </a:r>
            <a:r>
              <a:rPr lang="fr-FR" dirty="0" smtClean="0"/>
              <a:t> </a:t>
            </a:r>
            <a:r>
              <a:rPr lang="fr-FR" dirty="0" err="1" smtClean="0"/>
              <a:t>Medica</a:t>
            </a:r>
            <a:r>
              <a:rPr lang="fr-FR" dirty="0" smtClean="0"/>
              <a:t> - Li </a:t>
            </a:r>
            <a:r>
              <a:rPr lang="fr-FR" dirty="0" err="1" smtClean="0"/>
              <a:t>Shi</a:t>
            </a:r>
            <a:r>
              <a:rPr lang="fr-FR" dirty="0" smtClean="0"/>
              <a:t> </a:t>
            </a:r>
            <a:r>
              <a:rPr lang="fr-FR" dirty="0" err="1" smtClean="0"/>
              <a:t>Zhen</a:t>
            </a:r>
            <a:r>
              <a:rPr lang="fr-FR" dirty="0" smtClean="0"/>
              <a:t> – 16</a:t>
            </a:r>
            <a:r>
              <a:rPr lang="fr-FR" baseline="30000" dirty="0" smtClean="0"/>
              <a:t>e</a:t>
            </a:r>
            <a:r>
              <a:rPr lang="fr-FR" dirty="0" smtClean="0"/>
              <a:t> siècle) dénombre 1982 substances (</a:t>
            </a:r>
            <a:r>
              <a:rPr lang="fr-FR" dirty="0" err="1" smtClean="0"/>
              <a:t>Yào</a:t>
            </a:r>
            <a:r>
              <a:rPr lang="fr-FR" dirty="0" smtClean="0"/>
              <a:t> </a:t>
            </a:r>
            <a:r>
              <a:rPr lang="en-US" dirty="0" smtClean="0"/>
              <a:t>药</a:t>
            </a:r>
            <a:r>
              <a:rPr lang="fr-FR" dirty="0" smtClean="0"/>
              <a:t>). </a:t>
            </a:r>
          </a:p>
          <a:p>
            <a:pPr>
              <a:buNone/>
            </a:pPr>
            <a:r>
              <a:rPr lang="fr-FR" dirty="0" smtClean="0"/>
              <a:t>Les ouvrages contemporains présentent 5.000 à 6.000 substances. </a:t>
            </a:r>
            <a:br>
              <a:rPr lang="fr-FR" dirty="0" smtClean="0"/>
            </a:br>
            <a:endParaRPr lang="fr-F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Pharmacopée</a:t>
            </a:r>
            <a:endParaRPr lang="fr-FR" dirty="0"/>
          </a:p>
        </p:txBody>
      </p:sp>
      <p:sp>
        <p:nvSpPr>
          <p:cNvPr id="3" name="Espace réservé du contenu 2"/>
          <p:cNvSpPr>
            <a:spLocks noGrp="1"/>
          </p:cNvSpPr>
          <p:nvPr>
            <p:ph idx="1"/>
          </p:nvPr>
        </p:nvSpPr>
        <p:spPr/>
        <p:txBody>
          <a:bodyPr>
            <a:normAutofit fontScale="77500" lnSpcReduction="20000"/>
          </a:bodyPr>
          <a:lstStyle/>
          <a:p>
            <a:pPr>
              <a:buNone/>
            </a:pPr>
            <a:r>
              <a:rPr lang="fr-FR" b="1" dirty="0" smtClean="0"/>
              <a:t/>
            </a:r>
            <a:br>
              <a:rPr lang="fr-FR" b="1" dirty="0" smtClean="0"/>
            </a:br>
            <a:r>
              <a:rPr lang="fr-FR" b="1" dirty="0" smtClean="0"/>
              <a:t> Un patient reçoit une formule de pharmacopée rédigée par le médecin et va chercher la préparation dans l’hôpital.</a:t>
            </a:r>
            <a:br>
              <a:rPr lang="fr-FR" b="1" dirty="0" smtClean="0"/>
            </a:br>
            <a:r>
              <a:rPr lang="fr-FR" b="1" dirty="0" smtClean="0"/>
              <a:t/>
            </a:r>
            <a:br>
              <a:rPr lang="fr-FR" b="1" dirty="0" smtClean="0"/>
            </a:br>
            <a:r>
              <a:rPr lang="fr-FR" dirty="0" smtClean="0"/>
              <a:t> Exemple de composition d’une formule de pharmacopée</a:t>
            </a:r>
          </a:p>
          <a:p>
            <a:endParaRPr lang="fr-FR" dirty="0" smtClean="0"/>
          </a:p>
          <a:p>
            <a:pPr lvl="0"/>
            <a:r>
              <a:rPr lang="fr-FR" dirty="0" smtClean="0"/>
              <a:t>Effectuer un bilan du déséquilibre</a:t>
            </a:r>
          </a:p>
          <a:p>
            <a:pPr lvl="0"/>
            <a:r>
              <a:rPr lang="fr-FR" dirty="0" smtClean="0"/>
              <a:t>Définir les actions thérapeutiques</a:t>
            </a:r>
          </a:p>
          <a:p>
            <a:r>
              <a:rPr lang="fr-FR" dirty="0" smtClean="0"/>
              <a:t>Rédiger la formule</a:t>
            </a:r>
          </a:p>
          <a:p>
            <a:pPr>
              <a:buNone/>
            </a:pPr>
            <a:endParaRPr lang="fr-FR" dirty="0" smtClean="0"/>
          </a:p>
          <a:p>
            <a:pPr>
              <a:buNone/>
            </a:pPr>
            <a:r>
              <a:rPr lang="fr-FR" dirty="0" smtClean="0"/>
              <a:t> Les praticiens en France rédigent la formule et l’adressent aux fournisseurs.</a:t>
            </a:r>
            <a:endParaRPr lang="fr-FR" dirty="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27</a:t>
            </a:fld>
            <a:endParaRPr lang="fr-F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Pharmacopée</a:t>
            </a:r>
            <a:endParaRPr lang="fr-FR" dirty="0"/>
          </a:p>
        </p:txBody>
      </p:sp>
      <p:sp>
        <p:nvSpPr>
          <p:cNvPr id="3" name="Espace réservé du contenu 2"/>
          <p:cNvSpPr>
            <a:spLocks noGrp="1"/>
          </p:cNvSpPr>
          <p:nvPr>
            <p:ph idx="1"/>
          </p:nvPr>
        </p:nvSpPr>
        <p:spPr/>
        <p:txBody>
          <a:bodyPr>
            <a:normAutofit fontScale="77500" lnSpcReduction="20000"/>
          </a:bodyPr>
          <a:lstStyle/>
          <a:p>
            <a:pPr>
              <a:buNone/>
            </a:pPr>
            <a:r>
              <a:rPr lang="fr-FR" b="1" dirty="0" smtClean="0"/>
              <a:t/>
            </a:r>
            <a:br>
              <a:rPr lang="fr-FR" b="1" dirty="0" smtClean="0"/>
            </a:br>
            <a:r>
              <a:rPr lang="fr-FR" b="1" dirty="0" smtClean="0"/>
              <a:t> Un patient reçoit une formule de pharmacopée rédigée par le médecin et va chercher la préparation dans l’hôpital.</a:t>
            </a:r>
            <a:br>
              <a:rPr lang="fr-FR" b="1" dirty="0" smtClean="0"/>
            </a:br>
            <a:r>
              <a:rPr lang="fr-FR" b="1" dirty="0" smtClean="0"/>
              <a:t/>
            </a:r>
            <a:br>
              <a:rPr lang="fr-FR" b="1" dirty="0" smtClean="0"/>
            </a:br>
            <a:r>
              <a:rPr lang="fr-FR" dirty="0" smtClean="0"/>
              <a:t/>
            </a:r>
            <a:br>
              <a:rPr lang="fr-FR" dirty="0" smtClean="0"/>
            </a:br>
            <a:r>
              <a:rPr lang="fr-FR" b="1" dirty="0" smtClean="0"/>
              <a:t> Une substance</a:t>
            </a:r>
            <a:r>
              <a:rPr lang="fr-FR" dirty="0" smtClean="0"/>
              <a:t> est identifiable en chinois et en latin. Elle comporte nature, saveur, précaution d’emploi et de préparation, tropisme (lieu d’action), posologie, mode d’action pour satisfaire plusieurs indications.</a:t>
            </a:r>
            <a:br>
              <a:rPr lang="fr-FR" dirty="0" smtClean="0"/>
            </a:br>
            <a:r>
              <a:rPr lang="fr-FR" dirty="0" smtClean="0"/>
              <a:t>Une substance compose une formule (</a:t>
            </a:r>
            <a:r>
              <a:rPr lang="fr-FR" dirty="0" err="1" smtClean="0"/>
              <a:t>Fāngjì</a:t>
            </a:r>
            <a:r>
              <a:rPr lang="fr-FR" dirty="0" smtClean="0"/>
              <a:t> </a:t>
            </a:r>
            <a:r>
              <a:rPr lang="en-US" dirty="0" err="1" smtClean="0"/>
              <a:t>方剂</a:t>
            </a:r>
            <a:r>
              <a:rPr lang="en-US" dirty="0" smtClean="0"/>
              <a:t> </a:t>
            </a:r>
            <a:r>
              <a:rPr lang="fr-FR" dirty="0" smtClean="0"/>
              <a:t>) </a:t>
            </a:r>
            <a:br>
              <a:rPr lang="fr-FR" dirty="0" smtClean="0"/>
            </a:br>
            <a:r>
              <a:rPr lang="fr-FR" dirty="0" smtClean="0"/>
              <a:t/>
            </a:r>
            <a:br>
              <a:rPr lang="fr-FR" dirty="0" smtClean="0"/>
            </a:br>
            <a:r>
              <a:rPr lang="fr-FR" dirty="0" smtClean="0"/>
              <a:t>  Les praticiens en France rédigent la formule et l’adressent à leur fournisseur.</a:t>
            </a:r>
            <a:endParaRPr lang="fr-FR" dirty="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28</a:t>
            </a:fld>
            <a:endParaRPr lang="fr-F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5536" y="692696"/>
            <a:ext cx="8291264" cy="5433467"/>
          </a:xfrm>
        </p:spPr>
        <p:txBody>
          <a:bodyPr>
            <a:normAutofit fontScale="47500" lnSpcReduction="20000"/>
          </a:bodyPr>
          <a:lstStyle/>
          <a:p>
            <a:r>
              <a:rPr lang="fr-FR" sz="2500" b="1" dirty="0" smtClean="0"/>
              <a:t>Cas </a:t>
            </a:r>
            <a:r>
              <a:rPr lang="fr-FR" sz="2500" b="1" dirty="0" smtClean="0"/>
              <a:t>pratique (simple)</a:t>
            </a:r>
            <a:endParaRPr lang="fr-FR" sz="2500" b="1" dirty="0" smtClean="0"/>
          </a:p>
          <a:p>
            <a:endParaRPr lang="fr-FR" sz="2500" dirty="0" smtClean="0"/>
          </a:p>
          <a:p>
            <a:r>
              <a:rPr lang="fr-FR" sz="2500" dirty="0" smtClean="0"/>
              <a:t>Une patiente se présente. Son teint est pâle, le pouls fin, la langue est mince. Elle est fatiguée surtout en fin de journée et davantage pendant et parfois après ses menstruations (irrégulières). Fatigue nerveuse et mentale avec tensions musculaires, insomnie. Vision trouble, ongles secs et cassants, anémie, douleurs abdominales, bas ventre douloureux et dur.</a:t>
            </a:r>
          </a:p>
          <a:p>
            <a:pPr>
              <a:buNone/>
            </a:pPr>
            <a:endParaRPr lang="fr-FR" sz="2500" dirty="0" smtClean="0"/>
          </a:p>
          <a:p>
            <a:r>
              <a:rPr lang="fr-FR" sz="2500" dirty="0" smtClean="0"/>
              <a:t>Bilan (Syndrome) : vide de sang </a:t>
            </a:r>
          </a:p>
          <a:p>
            <a:r>
              <a:rPr lang="fr-FR" sz="2500" dirty="0" smtClean="0"/>
              <a:t>Actions : nourrir et harmoniser le Sang, harmoniser le Foie</a:t>
            </a:r>
          </a:p>
          <a:p>
            <a:endParaRPr lang="fr-FR" sz="2500" dirty="0" smtClean="0"/>
          </a:p>
          <a:p>
            <a:r>
              <a:rPr lang="fr-FR" sz="2500" dirty="0" smtClean="0"/>
              <a:t>Formule : </a:t>
            </a:r>
            <a:r>
              <a:rPr lang="fr-FR" sz="2500" b="1" dirty="0" err="1" smtClean="0"/>
              <a:t>Sì</a:t>
            </a:r>
            <a:r>
              <a:rPr lang="fr-FR" sz="2500" b="1" dirty="0" smtClean="0"/>
              <a:t> </a:t>
            </a:r>
            <a:r>
              <a:rPr lang="fr-FR" sz="2500" b="1" dirty="0" err="1" smtClean="0"/>
              <a:t>Wù</a:t>
            </a:r>
            <a:r>
              <a:rPr lang="fr-FR" sz="2500" b="1" dirty="0" smtClean="0"/>
              <a:t> </a:t>
            </a:r>
            <a:r>
              <a:rPr lang="fr-FR" sz="2500" b="1" dirty="0" err="1" smtClean="0"/>
              <a:t>Tāng</a:t>
            </a:r>
            <a:r>
              <a:rPr lang="fr-FR" sz="2500" b="1" dirty="0" smtClean="0"/>
              <a:t> ( </a:t>
            </a:r>
            <a:r>
              <a:rPr lang="en-US" sz="2500" dirty="0" err="1" smtClean="0"/>
              <a:t>四物湯</a:t>
            </a:r>
            <a:r>
              <a:rPr lang="en-US" sz="2500" dirty="0" smtClean="0"/>
              <a:t> </a:t>
            </a:r>
            <a:r>
              <a:rPr lang="fr-FR" sz="2500" dirty="0" smtClean="0"/>
              <a:t>Décoction des quatre substances) Formule qui nourrit le Sang</a:t>
            </a:r>
          </a:p>
          <a:p>
            <a:pPr lvl="1"/>
            <a:r>
              <a:rPr lang="de-DE" sz="2500" dirty="0" err="1" smtClean="0"/>
              <a:t>Shu</a:t>
            </a:r>
            <a:r>
              <a:rPr lang="de-DE" sz="2500" dirty="0" smtClean="0"/>
              <a:t> di </a:t>
            </a:r>
            <a:r>
              <a:rPr lang="de-DE" sz="2500" dirty="0" err="1" smtClean="0"/>
              <a:t>huang</a:t>
            </a:r>
            <a:r>
              <a:rPr lang="de-DE" sz="2500" dirty="0" smtClean="0"/>
              <a:t> ( </a:t>
            </a:r>
            <a:r>
              <a:rPr lang="de-DE" sz="2500" dirty="0" err="1" smtClean="0"/>
              <a:t>radix</a:t>
            </a:r>
            <a:r>
              <a:rPr lang="de-DE" sz="2500" dirty="0" smtClean="0"/>
              <a:t> </a:t>
            </a:r>
            <a:r>
              <a:rPr lang="de-DE" sz="2500" dirty="0" err="1" smtClean="0"/>
              <a:t>rehmannia</a:t>
            </a:r>
            <a:r>
              <a:rPr lang="de-DE" sz="2500" dirty="0" smtClean="0"/>
              <a:t> </a:t>
            </a:r>
            <a:r>
              <a:rPr lang="de-DE" sz="2500" dirty="0" err="1" smtClean="0"/>
              <a:t>praeparata</a:t>
            </a:r>
            <a:r>
              <a:rPr lang="de-DE" sz="2500" dirty="0" smtClean="0"/>
              <a:t>) 12-15 g	(</a:t>
            </a:r>
            <a:r>
              <a:rPr lang="de-DE" sz="2500" dirty="0" err="1" smtClean="0"/>
              <a:t>racine</a:t>
            </a:r>
            <a:r>
              <a:rPr lang="de-DE" sz="2500" dirty="0" smtClean="0"/>
              <a:t> de digitale </a:t>
            </a:r>
            <a:r>
              <a:rPr lang="de-DE" sz="2500" dirty="0" err="1" smtClean="0"/>
              <a:t>préparée</a:t>
            </a:r>
            <a:r>
              <a:rPr lang="de-DE" sz="2500" dirty="0" smtClean="0"/>
              <a:t>)</a:t>
            </a:r>
            <a:endParaRPr lang="fr-FR" sz="2500" dirty="0" smtClean="0"/>
          </a:p>
          <a:p>
            <a:pPr lvl="1"/>
            <a:r>
              <a:rPr lang="en-US" sz="2500" dirty="0" err="1" smtClean="0"/>
              <a:t>Bai</a:t>
            </a:r>
            <a:r>
              <a:rPr lang="en-US" sz="2500" dirty="0" smtClean="0"/>
              <a:t> </a:t>
            </a:r>
            <a:r>
              <a:rPr lang="en-US" sz="2500" dirty="0" err="1" smtClean="0"/>
              <a:t>shao</a:t>
            </a:r>
            <a:r>
              <a:rPr lang="en-US" sz="2500" dirty="0" smtClean="0"/>
              <a:t> (radix </a:t>
            </a:r>
            <a:r>
              <a:rPr lang="en-US" sz="2500" dirty="0" err="1" smtClean="0"/>
              <a:t>paenoniae</a:t>
            </a:r>
            <a:r>
              <a:rPr lang="en-US" sz="2500" dirty="0" smtClean="0"/>
              <a:t> alba) 10-12 g		(</a:t>
            </a:r>
            <a:r>
              <a:rPr lang="en-US" sz="2500" dirty="0" err="1" smtClean="0"/>
              <a:t>racine</a:t>
            </a:r>
            <a:r>
              <a:rPr lang="en-US" sz="2500" dirty="0" smtClean="0"/>
              <a:t> de </a:t>
            </a:r>
            <a:r>
              <a:rPr lang="en-US" sz="2500" dirty="0" err="1" smtClean="0"/>
              <a:t>pivoine</a:t>
            </a:r>
            <a:r>
              <a:rPr lang="en-US" sz="2500" dirty="0" smtClean="0"/>
              <a:t> </a:t>
            </a:r>
            <a:r>
              <a:rPr lang="en-US" sz="2500" dirty="0" err="1" smtClean="0"/>
              <a:t>arborescente</a:t>
            </a:r>
            <a:r>
              <a:rPr lang="en-US" sz="2500" dirty="0" smtClean="0"/>
              <a:t> blanche)</a:t>
            </a:r>
            <a:endParaRPr lang="fr-FR" sz="2500" dirty="0" smtClean="0"/>
          </a:p>
          <a:p>
            <a:pPr lvl="1"/>
            <a:r>
              <a:rPr lang="fr-FR" sz="2500" dirty="0" smtClean="0"/>
              <a:t>Dang gui (</a:t>
            </a:r>
            <a:r>
              <a:rPr lang="fr-FR" sz="2500" dirty="0" err="1" smtClean="0"/>
              <a:t>radix</a:t>
            </a:r>
            <a:r>
              <a:rPr lang="fr-FR" sz="2500" dirty="0" smtClean="0"/>
              <a:t> </a:t>
            </a:r>
            <a:r>
              <a:rPr lang="fr-FR" sz="2500" dirty="0" err="1" smtClean="0"/>
              <a:t>angelicae</a:t>
            </a:r>
            <a:r>
              <a:rPr lang="fr-FR" sz="2500" dirty="0" smtClean="0"/>
              <a:t> </a:t>
            </a:r>
            <a:r>
              <a:rPr lang="fr-FR" sz="2500" dirty="0" err="1" smtClean="0"/>
              <a:t>sinensis</a:t>
            </a:r>
            <a:r>
              <a:rPr lang="fr-FR" sz="2500" dirty="0" smtClean="0"/>
              <a:t>) 10 g		(racine d’angélique chinoise)</a:t>
            </a:r>
          </a:p>
          <a:p>
            <a:pPr lvl="1"/>
            <a:r>
              <a:rPr lang="fr-FR" sz="2500" dirty="0" smtClean="0"/>
              <a:t>Chuan </a:t>
            </a:r>
            <a:r>
              <a:rPr lang="fr-FR" sz="2500" dirty="0" err="1" smtClean="0"/>
              <a:t>xiong</a:t>
            </a:r>
            <a:r>
              <a:rPr lang="fr-FR" sz="2500" dirty="0" smtClean="0"/>
              <a:t> (</a:t>
            </a:r>
            <a:r>
              <a:rPr lang="fr-FR" sz="2500" dirty="0" err="1" smtClean="0"/>
              <a:t>Rhizoma</a:t>
            </a:r>
            <a:r>
              <a:rPr lang="fr-FR" sz="2500" dirty="0" smtClean="0"/>
              <a:t> </a:t>
            </a:r>
            <a:r>
              <a:rPr lang="fr-FR" sz="2500" dirty="0" err="1" smtClean="0"/>
              <a:t>ligustici</a:t>
            </a:r>
            <a:r>
              <a:rPr lang="fr-FR" sz="2500" dirty="0" smtClean="0"/>
              <a:t> </a:t>
            </a:r>
            <a:r>
              <a:rPr lang="fr-FR" sz="2500" dirty="0" err="1" smtClean="0"/>
              <a:t>wallichii</a:t>
            </a:r>
            <a:r>
              <a:rPr lang="fr-FR" sz="2500" dirty="0" smtClean="0"/>
              <a:t>) 6-8 g		(racine de livèche)</a:t>
            </a:r>
          </a:p>
          <a:p>
            <a:pPr lvl="1"/>
            <a:endParaRPr lang="fr-FR" sz="2500" dirty="0" smtClean="0"/>
          </a:p>
          <a:p>
            <a:pPr lvl="1"/>
            <a:endParaRPr lang="fr-FR" sz="2500" dirty="0" smtClean="0"/>
          </a:p>
          <a:p>
            <a:r>
              <a:rPr lang="fr-FR" sz="2500" u="sng" dirty="0" smtClean="0"/>
              <a:t>Préparation traditionnelle</a:t>
            </a:r>
            <a:endParaRPr lang="fr-FR" sz="2500" dirty="0" smtClean="0"/>
          </a:p>
          <a:p>
            <a:pPr>
              <a:buNone/>
            </a:pPr>
            <a:r>
              <a:rPr lang="fr-FR" sz="2500" dirty="0" smtClean="0"/>
              <a:t>Trois cuissons successives à partir de 220 ml d’eau, décocter, à prendre à jeun, trois fois par jour.</a:t>
            </a:r>
          </a:p>
          <a:p>
            <a:pPr>
              <a:buNone/>
            </a:pPr>
            <a:endParaRPr lang="fr-FR" sz="2500" dirty="0" smtClean="0"/>
          </a:p>
          <a:p>
            <a:r>
              <a:rPr lang="fr-FR" sz="2500" u="sng" dirty="0" smtClean="0"/>
              <a:t>Analyse : </a:t>
            </a:r>
            <a:endParaRPr lang="fr-FR" sz="2500" dirty="0" smtClean="0"/>
          </a:p>
          <a:p>
            <a:pPr>
              <a:buNone/>
            </a:pPr>
            <a:r>
              <a:rPr lang="fr-FR" sz="2500" dirty="0" smtClean="0"/>
              <a:t>C’est la principale formule pour nourrir et tonifier le Sang et régulariser les règles (sur une base de vide de Sang). </a:t>
            </a:r>
          </a:p>
          <a:p>
            <a:pPr>
              <a:buNone/>
            </a:pPr>
            <a:r>
              <a:rPr lang="fr-FR" sz="2500" dirty="0" smtClean="0"/>
              <a:t>Les menstruations irrégulière sont dues au vide de Sang qui lèse le Chong Mai et </a:t>
            </a:r>
            <a:r>
              <a:rPr lang="fr-FR" sz="2500" dirty="0" err="1" smtClean="0"/>
              <a:t>Ren</a:t>
            </a:r>
            <a:r>
              <a:rPr lang="fr-FR" sz="2500" dirty="0" smtClean="0"/>
              <a:t> Mai</a:t>
            </a:r>
          </a:p>
          <a:p>
            <a:pPr>
              <a:buNone/>
            </a:pPr>
            <a:endParaRPr lang="fr-FR" sz="2500" dirty="0" smtClean="0"/>
          </a:p>
          <a:p>
            <a:pPr>
              <a:buNone/>
            </a:pPr>
            <a:r>
              <a:rPr lang="en-US" sz="2500" dirty="0" err="1" smtClean="0"/>
              <a:t>熟地黄</a:t>
            </a:r>
            <a:r>
              <a:rPr lang="en-US" sz="2500" dirty="0" smtClean="0"/>
              <a:t> </a:t>
            </a:r>
            <a:r>
              <a:rPr lang="fr-FR" sz="2500" b="1" dirty="0" err="1" smtClean="0"/>
              <a:t>Shú</a:t>
            </a:r>
            <a:r>
              <a:rPr lang="fr-FR" sz="2500" b="1" dirty="0" smtClean="0"/>
              <a:t> </a:t>
            </a:r>
            <a:r>
              <a:rPr lang="fr-FR" sz="2500" b="1" dirty="0" err="1" smtClean="0"/>
              <a:t>dì</a:t>
            </a:r>
            <a:r>
              <a:rPr lang="fr-FR" sz="2500" b="1" dirty="0" smtClean="0"/>
              <a:t> </a:t>
            </a:r>
            <a:r>
              <a:rPr lang="fr-FR" sz="2500" b="1" dirty="0" err="1" smtClean="0"/>
              <a:t>huáng</a:t>
            </a:r>
            <a:r>
              <a:rPr lang="fr-FR" sz="2500" dirty="0" smtClean="0"/>
              <a:t> F R : </a:t>
            </a:r>
            <a:r>
              <a:rPr lang="de-DE" sz="2500" dirty="0" err="1" smtClean="0"/>
              <a:t>douce</a:t>
            </a:r>
            <a:r>
              <a:rPr lang="de-DE" sz="2500" dirty="0" smtClean="0"/>
              <a:t> et </a:t>
            </a:r>
            <a:r>
              <a:rPr lang="de-DE" sz="2500" dirty="0" err="1" smtClean="0"/>
              <a:t>tiède</a:t>
            </a:r>
            <a:r>
              <a:rPr lang="de-DE" sz="2500" dirty="0" smtClean="0"/>
              <a:t>, </a:t>
            </a:r>
            <a:r>
              <a:rPr lang="de-DE" sz="2500" dirty="0" err="1" smtClean="0"/>
              <a:t>nourrit</a:t>
            </a:r>
            <a:r>
              <a:rPr lang="de-DE" sz="2500" dirty="0" smtClean="0"/>
              <a:t> le Sang				</a:t>
            </a:r>
            <a:endParaRPr lang="fr-FR" sz="2500" dirty="0" smtClean="0"/>
          </a:p>
          <a:p>
            <a:pPr>
              <a:buNone/>
            </a:pPr>
            <a:r>
              <a:rPr lang="zh-CN" altLang="fr-FR" sz="2500" dirty="0" smtClean="0"/>
              <a:t>当归     </a:t>
            </a:r>
            <a:r>
              <a:rPr lang="fr-FR" sz="2500" b="1" dirty="0" err="1" smtClean="0"/>
              <a:t>Dāng</a:t>
            </a:r>
            <a:r>
              <a:rPr lang="fr-FR" sz="2500" b="1" dirty="0" smtClean="0"/>
              <a:t> </a:t>
            </a:r>
            <a:r>
              <a:rPr lang="fr-FR" sz="2500" b="1" dirty="0" err="1" smtClean="0"/>
              <a:t>guī</a:t>
            </a:r>
            <a:r>
              <a:rPr lang="fr-FR" sz="2500" dirty="0" smtClean="0"/>
              <a:t> F C Rte : douce, piquante et tiède, tonifie et active le Sang	</a:t>
            </a:r>
          </a:p>
          <a:p>
            <a:pPr>
              <a:buNone/>
            </a:pPr>
            <a:r>
              <a:rPr lang="zh-CN" altLang="fr-FR" sz="2500" dirty="0" smtClean="0"/>
              <a:t>白芍药 </a:t>
            </a:r>
            <a:r>
              <a:rPr lang="fr-FR" sz="2500" b="1" dirty="0" err="1" smtClean="0"/>
              <a:t>Bái</a:t>
            </a:r>
            <a:r>
              <a:rPr lang="fr-FR" sz="2500" b="1" dirty="0" smtClean="0"/>
              <a:t> </a:t>
            </a:r>
            <a:r>
              <a:rPr lang="fr-FR" sz="2500" b="1" dirty="0" err="1" smtClean="0"/>
              <a:t>Sháo</a:t>
            </a:r>
            <a:r>
              <a:rPr lang="fr-FR" sz="2500" b="1" dirty="0" smtClean="0"/>
              <a:t> </a:t>
            </a:r>
            <a:r>
              <a:rPr lang="fr-FR" sz="2500" b="1" dirty="0" err="1" smtClean="0"/>
              <a:t>Yào</a:t>
            </a:r>
            <a:r>
              <a:rPr lang="fr-FR" sz="2500" b="1" dirty="0" smtClean="0"/>
              <a:t> </a:t>
            </a:r>
            <a:r>
              <a:rPr lang="fr-FR" sz="2500" dirty="0" smtClean="0"/>
              <a:t>F Rte </a:t>
            </a:r>
            <a:r>
              <a:rPr lang="de-DE" sz="2500" dirty="0" smtClean="0"/>
              <a:t>: </a:t>
            </a:r>
            <a:r>
              <a:rPr lang="de-DE" sz="2500" dirty="0" err="1" smtClean="0"/>
              <a:t>un</a:t>
            </a:r>
            <a:r>
              <a:rPr lang="de-DE" sz="2500" dirty="0" smtClean="0"/>
              <a:t> </a:t>
            </a:r>
            <a:r>
              <a:rPr lang="de-DE" sz="2500" dirty="0" err="1" smtClean="0"/>
              <a:t>peu</a:t>
            </a:r>
            <a:r>
              <a:rPr lang="de-DE" sz="2500" dirty="0" smtClean="0"/>
              <a:t> </a:t>
            </a:r>
            <a:r>
              <a:rPr lang="de-DE" sz="2500" dirty="0" err="1" smtClean="0"/>
              <a:t>froide</a:t>
            </a:r>
            <a:r>
              <a:rPr lang="de-DE" sz="2500" dirty="0" smtClean="0"/>
              <a:t>, </a:t>
            </a:r>
            <a:r>
              <a:rPr lang="de-DE" sz="2500" dirty="0" err="1" smtClean="0"/>
              <a:t>amère</a:t>
            </a:r>
            <a:r>
              <a:rPr lang="de-DE" sz="2500" dirty="0" smtClean="0"/>
              <a:t> et </a:t>
            </a:r>
            <a:r>
              <a:rPr lang="de-DE" sz="2500" dirty="0" err="1" smtClean="0"/>
              <a:t>acide</a:t>
            </a:r>
            <a:r>
              <a:rPr lang="de-DE" sz="2500" dirty="0" smtClean="0"/>
              <a:t>, </a:t>
            </a:r>
            <a:r>
              <a:rPr lang="de-DE" sz="2500" dirty="0" err="1" smtClean="0"/>
              <a:t>retient</a:t>
            </a:r>
            <a:r>
              <a:rPr lang="de-DE" sz="2500" dirty="0" smtClean="0"/>
              <a:t> le </a:t>
            </a:r>
            <a:r>
              <a:rPr lang="de-DE" sz="2500" dirty="0" err="1" smtClean="0"/>
              <a:t>yin</a:t>
            </a:r>
            <a:r>
              <a:rPr lang="de-DE" sz="2500" dirty="0" smtClean="0"/>
              <a:t> et </a:t>
            </a:r>
            <a:r>
              <a:rPr lang="de-DE" sz="2500" dirty="0" err="1" smtClean="0"/>
              <a:t>nourrit</a:t>
            </a:r>
            <a:r>
              <a:rPr lang="de-DE" sz="2500" dirty="0" smtClean="0"/>
              <a:t> le Sang</a:t>
            </a:r>
            <a:endParaRPr lang="fr-FR" sz="2500" dirty="0" smtClean="0"/>
          </a:p>
          <a:p>
            <a:pPr>
              <a:buNone/>
            </a:pPr>
            <a:r>
              <a:rPr lang="zh-CN" altLang="fr-FR" sz="2500" dirty="0" smtClean="0"/>
              <a:t>川芎     </a:t>
            </a:r>
            <a:r>
              <a:rPr lang="fr-FR" sz="2500" b="1" dirty="0" smtClean="0"/>
              <a:t>Chuan </a:t>
            </a:r>
            <a:r>
              <a:rPr lang="fr-FR" sz="2500" b="1" dirty="0" err="1" smtClean="0"/>
              <a:t>Xiong</a:t>
            </a:r>
            <a:r>
              <a:rPr lang="fr-FR" sz="2500" dirty="0" smtClean="0"/>
              <a:t> F VB MC : piquante et tiède, elle entre dans la couche du Sang et active en ordonnant sa circulation</a:t>
            </a:r>
          </a:p>
          <a:p>
            <a:endParaRPr lang="fr-FR" dirty="0"/>
          </a:p>
        </p:txBody>
      </p:sp>
      <p:sp>
        <p:nvSpPr>
          <p:cNvPr id="4" name="Espace réservé du numéro de diapositive 3"/>
          <p:cNvSpPr>
            <a:spLocks noGrp="1"/>
          </p:cNvSpPr>
          <p:nvPr>
            <p:ph type="sldNum" sz="quarter" idx="12"/>
          </p:nvPr>
        </p:nvSpPr>
        <p:spPr/>
        <p:txBody>
          <a:bodyPr/>
          <a:lstStyle/>
          <a:p>
            <a:fld id="{751DAE19-577A-4432-894D-1E7FDA33FEAB}" type="slidenum">
              <a:rPr lang="fr-FR" smtClean="0"/>
              <a:pPr/>
              <a:t>29</a:t>
            </a:fld>
            <a:endParaRPr lang="fr-F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260648"/>
            <a:ext cx="8363272" cy="5865515"/>
          </a:xfrm>
        </p:spPr>
        <p:txBody>
          <a:bodyPr>
            <a:normAutofit/>
          </a:bodyPr>
          <a:lstStyle/>
          <a:p>
            <a:pPr lvl="1"/>
            <a:r>
              <a:rPr lang="de-DE" sz="2500" dirty="0" err="1" smtClean="0"/>
              <a:t>Shu</a:t>
            </a:r>
            <a:r>
              <a:rPr lang="de-DE" sz="2500" dirty="0" smtClean="0"/>
              <a:t> di </a:t>
            </a:r>
            <a:r>
              <a:rPr lang="de-DE" sz="2500" dirty="0" err="1" smtClean="0"/>
              <a:t>huang</a:t>
            </a:r>
            <a:r>
              <a:rPr lang="de-DE" sz="2500" dirty="0" smtClean="0"/>
              <a:t> ( </a:t>
            </a:r>
            <a:r>
              <a:rPr lang="de-DE" sz="2500" dirty="0" err="1" smtClean="0"/>
              <a:t>radix</a:t>
            </a:r>
            <a:r>
              <a:rPr lang="de-DE" sz="2500" dirty="0" smtClean="0"/>
              <a:t> de digitale </a:t>
            </a:r>
            <a:r>
              <a:rPr lang="de-DE" sz="2500" dirty="0" err="1" smtClean="0"/>
              <a:t>préparée</a:t>
            </a:r>
            <a:r>
              <a:rPr lang="de-DE" sz="2500" dirty="0" smtClean="0"/>
              <a:t>) </a:t>
            </a:r>
          </a:p>
          <a:p>
            <a:pPr lvl="1"/>
            <a:endParaRPr lang="fr-FR" sz="2500" dirty="0" smtClean="0"/>
          </a:p>
          <a:p>
            <a:pPr lvl="1"/>
            <a:r>
              <a:rPr lang="en-US" sz="2500" dirty="0" err="1" smtClean="0"/>
              <a:t>Bai</a:t>
            </a:r>
            <a:r>
              <a:rPr lang="en-US" sz="2500" dirty="0" smtClean="0"/>
              <a:t> </a:t>
            </a:r>
            <a:r>
              <a:rPr lang="en-US" sz="2500" dirty="0" err="1" smtClean="0"/>
              <a:t>shao</a:t>
            </a:r>
            <a:r>
              <a:rPr lang="en-US" sz="2500" dirty="0" smtClean="0"/>
              <a:t> (</a:t>
            </a:r>
            <a:r>
              <a:rPr lang="en-US" sz="2500" dirty="0" err="1" smtClean="0"/>
              <a:t>racine</a:t>
            </a:r>
            <a:r>
              <a:rPr lang="en-US" sz="2500" dirty="0" smtClean="0"/>
              <a:t> de </a:t>
            </a:r>
            <a:r>
              <a:rPr lang="en-US" sz="2500" dirty="0" err="1" smtClean="0"/>
              <a:t>pivoine</a:t>
            </a:r>
            <a:r>
              <a:rPr lang="en-US" sz="2500" dirty="0" smtClean="0"/>
              <a:t>)</a:t>
            </a:r>
          </a:p>
          <a:p>
            <a:pPr lvl="1"/>
            <a:endParaRPr lang="en-US" sz="2500" dirty="0" smtClean="0"/>
          </a:p>
          <a:p>
            <a:pPr lvl="1"/>
            <a:endParaRPr lang="fr-FR" sz="2500" dirty="0" smtClean="0"/>
          </a:p>
          <a:p>
            <a:pPr lvl="1"/>
            <a:endParaRPr lang="fr-FR" sz="2500" dirty="0" smtClean="0"/>
          </a:p>
          <a:p>
            <a:pPr lvl="1"/>
            <a:endParaRPr lang="fr-FR" sz="2500" dirty="0" smtClean="0"/>
          </a:p>
          <a:p>
            <a:pPr lvl="1"/>
            <a:endParaRPr lang="fr-FR" sz="2500" dirty="0" smtClean="0"/>
          </a:p>
          <a:p>
            <a:pPr lvl="1"/>
            <a:r>
              <a:rPr lang="fr-FR" sz="2500" dirty="0" smtClean="0"/>
              <a:t>Dang gui (racine d’angélique chinoise) </a:t>
            </a:r>
          </a:p>
          <a:p>
            <a:pPr lvl="1"/>
            <a:endParaRPr lang="fr-FR" sz="2500" dirty="0" smtClean="0"/>
          </a:p>
          <a:p>
            <a:pPr lvl="1"/>
            <a:endParaRPr lang="fr-FR" sz="2500" dirty="0" smtClean="0"/>
          </a:p>
          <a:p>
            <a:pPr lvl="3"/>
            <a:r>
              <a:rPr lang="fr-FR" sz="2400" dirty="0" smtClean="0"/>
              <a:t>Chuan </a:t>
            </a:r>
            <a:r>
              <a:rPr lang="fr-FR" sz="2400" dirty="0" err="1" smtClean="0"/>
              <a:t>xiong</a:t>
            </a:r>
            <a:r>
              <a:rPr lang="fr-FR" sz="2400" dirty="0" smtClean="0"/>
              <a:t> (Racine de livèche)</a:t>
            </a:r>
          </a:p>
          <a:p>
            <a:endParaRPr lang="fr-FR" dirty="0"/>
          </a:p>
        </p:txBody>
      </p:sp>
      <p:sp>
        <p:nvSpPr>
          <p:cNvPr id="4" name="Espace réservé du numéro de diapositive 3"/>
          <p:cNvSpPr>
            <a:spLocks noGrp="1"/>
          </p:cNvSpPr>
          <p:nvPr>
            <p:ph type="sldNum" sz="quarter" idx="12"/>
          </p:nvPr>
        </p:nvSpPr>
        <p:spPr/>
        <p:txBody>
          <a:bodyPr/>
          <a:lstStyle/>
          <a:p>
            <a:fld id="{751DAE19-577A-4432-894D-1E7FDA33FEAB}" type="slidenum">
              <a:rPr lang="fr-FR" smtClean="0"/>
              <a:pPr/>
              <a:t>30</a:t>
            </a:fld>
            <a:endParaRPr lang="fr-FR"/>
          </a:p>
        </p:txBody>
      </p:sp>
      <p:pic>
        <p:nvPicPr>
          <p:cNvPr id="6" name="Image 5" descr="Shudihuang2.jpg"/>
          <p:cNvPicPr>
            <a:picLocks noChangeAspect="1"/>
          </p:cNvPicPr>
          <p:nvPr/>
        </p:nvPicPr>
        <p:blipFill>
          <a:blip r:embed="rId2" cstate="print"/>
          <a:stretch>
            <a:fillRect/>
          </a:stretch>
        </p:blipFill>
        <p:spPr>
          <a:xfrm>
            <a:off x="7092280" y="332656"/>
            <a:ext cx="1528763" cy="1614488"/>
          </a:xfrm>
          <a:prstGeom prst="rect">
            <a:avLst/>
          </a:prstGeom>
        </p:spPr>
      </p:pic>
      <p:pic>
        <p:nvPicPr>
          <p:cNvPr id="7" name="Image 6" descr="Bai-Shao-Yao.png"/>
          <p:cNvPicPr>
            <a:picLocks noChangeAspect="1"/>
          </p:cNvPicPr>
          <p:nvPr/>
        </p:nvPicPr>
        <p:blipFill>
          <a:blip r:embed="rId3" cstate="print"/>
          <a:stretch>
            <a:fillRect/>
          </a:stretch>
        </p:blipFill>
        <p:spPr>
          <a:xfrm>
            <a:off x="5004048" y="620688"/>
            <a:ext cx="1885950" cy="2381250"/>
          </a:xfrm>
          <a:prstGeom prst="rect">
            <a:avLst/>
          </a:prstGeom>
        </p:spPr>
      </p:pic>
      <p:pic>
        <p:nvPicPr>
          <p:cNvPr id="8" name="Image 7" descr="Dang-Gui.png"/>
          <p:cNvPicPr>
            <a:picLocks noChangeAspect="1"/>
          </p:cNvPicPr>
          <p:nvPr/>
        </p:nvPicPr>
        <p:blipFill>
          <a:blip r:embed="rId4" cstate="print"/>
          <a:stretch>
            <a:fillRect/>
          </a:stretch>
        </p:blipFill>
        <p:spPr>
          <a:xfrm>
            <a:off x="971599" y="1794526"/>
            <a:ext cx="1584177" cy="2061836"/>
          </a:xfrm>
          <a:prstGeom prst="rect">
            <a:avLst/>
          </a:prstGeom>
        </p:spPr>
      </p:pic>
      <p:pic>
        <p:nvPicPr>
          <p:cNvPr id="9" name="Image 8" descr="chuan xiong.png"/>
          <p:cNvPicPr>
            <a:picLocks noChangeAspect="1"/>
          </p:cNvPicPr>
          <p:nvPr/>
        </p:nvPicPr>
        <p:blipFill>
          <a:blip r:embed="rId5" cstate="print"/>
          <a:stretch>
            <a:fillRect/>
          </a:stretch>
        </p:blipFill>
        <p:spPr>
          <a:xfrm>
            <a:off x="6444208" y="2780928"/>
            <a:ext cx="2233613" cy="3309938"/>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2 - Acupuncture (</a:t>
            </a:r>
            <a:r>
              <a:rPr lang="fr-FR" dirty="0" err="1" smtClean="0"/>
              <a:t>Zhēnjiǔ</a:t>
            </a:r>
            <a:r>
              <a:rPr lang="fr-FR" dirty="0" smtClean="0"/>
              <a:t> </a:t>
            </a:r>
            <a:r>
              <a:rPr lang="fr-FR" dirty="0" err="1" smtClean="0"/>
              <a:t>fǎ</a:t>
            </a:r>
            <a:r>
              <a:rPr lang="fr-FR" dirty="0" smtClean="0"/>
              <a:t> </a:t>
            </a:r>
            <a:r>
              <a:rPr lang="ja-JP" altLang="fr-FR" dirty="0" smtClean="0"/>
              <a:t>針灸法 </a:t>
            </a:r>
            <a:r>
              <a:rPr lang="fr-FR" altLang="ja-JP" dirty="0" smtClean="0"/>
              <a:t>) </a:t>
            </a:r>
            <a:r>
              <a:rPr lang="fr-FR" dirty="0" smtClean="0"/>
              <a:t/>
            </a:r>
            <a:br>
              <a:rPr lang="fr-FR" dirty="0" smtClean="0"/>
            </a:br>
            <a:r>
              <a:rPr lang="fr-FR" dirty="0" smtClean="0"/>
              <a:t> </a:t>
            </a:r>
            <a:r>
              <a:rPr lang="fr-FR" sz="1600" dirty="0" smtClean="0"/>
              <a:t>« </a:t>
            </a:r>
            <a:r>
              <a:rPr lang="ja-JP" altLang="fr-FR" sz="1600" dirty="0" smtClean="0"/>
              <a:t>針 </a:t>
            </a:r>
            <a:r>
              <a:rPr lang="fr-FR" sz="1600" dirty="0" err="1" smtClean="0"/>
              <a:t>Zhēn</a:t>
            </a:r>
            <a:r>
              <a:rPr lang="fr-FR" sz="1600" dirty="0" smtClean="0"/>
              <a:t> » signifiant « aiguille » ; « </a:t>
            </a:r>
            <a:r>
              <a:rPr lang="ja-JP" altLang="fr-FR" sz="1600" dirty="0" smtClean="0"/>
              <a:t>灸 </a:t>
            </a:r>
            <a:r>
              <a:rPr lang="fr-FR" sz="1600" dirty="0" err="1" smtClean="0"/>
              <a:t>jiǔ</a:t>
            </a:r>
            <a:r>
              <a:rPr lang="fr-FR" sz="1600" dirty="0" smtClean="0"/>
              <a:t> » pour « moxibustion »</a:t>
            </a:r>
            <a:endParaRPr lang="fr-FR" sz="1600" dirty="0"/>
          </a:p>
        </p:txBody>
      </p:sp>
      <p:sp>
        <p:nvSpPr>
          <p:cNvPr id="3" name="Espace réservé du contenu 2"/>
          <p:cNvSpPr>
            <a:spLocks noGrp="1"/>
          </p:cNvSpPr>
          <p:nvPr>
            <p:ph idx="1"/>
          </p:nvPr>
        </p:nvSpPr>
        <p:spPr>
          <a:gradFill>
            <a:gsLst>
              <a:gs pos="0">
                <a:srgbClr val="FFEFD1"/>
              </a:gs>
              <a:gs pos="64999">
                <a:srgbClr val="F0EBD5"/>
              </a:gs>
              <a:gs pos="100000">
                <a:srgbClr val="D1C39F"/>
              </a:gs>
            </a:gsLst>
            <a:lin ang="5400000" scaled="0"/>
          </a:gradFill>
        </p:spPr>
        <p:txBody>
          <a:bodyPr>
            <a:normAutofit fontScale="85000" lnSpcReduction="10000"/>
          </a:bodyPr>
          <a:lstStyle/>
          <a:p>
            <a:pPr>
              <a:buNone/>
            </a:pPr>
            <a:r>
              <a:rPr lang="fr-FR" dirty="0" smtClean="0"/>
              <a:t>Jusqu’à la fin du XVIII</a:t>
            </a:r>
            <a:r>
              <a:rPr lang="fr-FR" baseline="30000" dirty="0" smtClean="0"/>
              <a:t>e</a:t>
            </a:r>
            <a:r>
              <a:rPr lang="fr-FR" dirty="0" smtClean="0"/>
              <a:t> siècle, la MTC est propagée par les jésuites (notamment le R.P Amiot (1718-1793)) et les chirurgiens de la Compagnie des Indes Orientales.</a:t>
            </a:r>
          </a:p>
          <a:p>
            <a:pPr>
              <a:buNone/>
            </a:pPr>
            <a:r>
              <a:rPr lang="fr-FR" dirty="0" smtClean="0"/>
              <a:t>Au XIX</a:t>
            </a:r>
            <a:r>
              <a:rPr lang="fr-FR" baseline="30000" dirty="0" smtClean="0"/>
              <a:t>e</a:t>
            </a:r>
            <a:r>
              <a:rPr lang="fr-FR" dirty="0" smtClean="0"/>
              <a:t> siècle, des ouvrages rédigés en français présentent la MTC et l’acupuncture grâce aux travaux du capitaine </a:t>
            </a:r>
            <a:r>
              <a:rPr lang="fr-FR" dirty="0" err="1" smtClean="0"/>
              <a:t>Dabry</a:t>
            </a:r>
            <a:r>
              <a:rPr lang="fr-FR" dirty="0" smtClean="0"/>
              <a:t> de </a:t>
            </a:r>
            <a:r>
              <a:rPr lang="fr-FR" dirty="0" err="1" smtClean="0"/>
              <a:t>Thiersant</a:t>
            </a:r>
            <a:r>
              <a:rPr lang="fr-FR" dirty="0" smtClean="0"/>
              <a:t> (1826-1898), consul à Pékin, qui fit superviser son livre par le Dr </a:t>
            </a:r>
            <a:r>
              <a:rPr lang="fr-FR" dirty="0" err="1" smtClean="0"/>
              <a:t>Soubeiran</a:t>
            </a:r>
            <a:r>
              <a:rPr lang="fr-FR" dirty="0" smtClean="0"/>
              <a:t>, docteur en pharmacie. Toutefois, </a:t>
            </a:r>
            <a:r>
              <a:rPr lang="fr-FR" u="sng" dirty="0" smtClean="0"/>
              <a:t>le principal promoteur de l’acupuncture </a:t>
            </a:r>
            <a:r>
              <a:rPr lang="fr-FR" dirty="0" smtClean="0"/>
              <a:t>en France fut le sinologue et diplomate </a:t>
            </a:r>
            <a:r>
              <a:rPr lang="fr-FR" b="1" dirty="0" smtClean="0"/>
              <a:t>George Soulié de </a:t>
            </a:r>
            <a:r>
              <a:rPr lang="fr-FR" b="1" dirty="0" err="1" smtClean="0"/>
              <a:t>Morant</a:t>
            </a:r>
            <a:r>
              <a:rPr lang="fr-FR" b="1" dirty="0" smtClean="0"/>
              <a:t> </a:t>
            </a:r>
            <a:r>
              <a:rPr lang="fr-FR" dirty="0" smtClean="0"/>
              <a:t>(1878-1955)</a:t>
            </a:r>
          </a:p>
          <a:p>
            <a:pPr>
              <a:buNone/>
            </a:pPr>
            <a:endParaRPr lang="fr-FR" dirty="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31</a:t>
            </a:fld>
            <a:endParaRPr lang="fr-F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642194"/>
          </a:xfrm>
        </p:spPr>
        <p:txBody>
          <a:bodyPr>
            <a:normAutofit fontScale="90000"/>
          </a:bodyPr>
          <a:lstStyle/>
          <a:p>
            <a:r>
              <a:rPr lang="fr-FR" dirty="0" smtClean="0"/>
              <a:t/>
            </a:r>
            <a:br>
              <a:rPr lang="fr-FR" dirty="0" smtClean="0"/>
            </a:br>
            <a:r>
              <a:rPr lang="fr-FR" dirty="0" smtClean="0"/>
              <a:t/>
            </a:r>
            <a:br>
              <a:rPr lang="fr-FR" dirty="0" smtClean="0"/>
            </a:br>
            <a:r>
              <a:rPr lang="fr-FR" dirty="0" smtClean="0"/>
              <a:t/>
            </a:r>
            <a:br>
              <a:rPr lang="fr-FR" dirty="0" smtClean="0"/>
            </a:br>
            <a:endParaRPr lang="fr-FR" dirty="0"/>
          </a:p>
        </p:txBody>
      </p:sp>
      <p:sp>
        <p:nvSpPr>
          <p:cNvPr id="3" name="Espace réservé du contenu 2"/>
          <p:cNvSpPr>
            <a:spLocks noGrp="1"/>
          </p:cNvSpPr>
          <p:nvPr>
            <p:ph idx="1"/>
          </p:nvPr>
        </p:nvSpPr>
        <p:spPr>
          <a:xfrm>
            <a:off x="683568" y="2852936"/>
            <a:ext cx="7560840" cy="3273227"/>
          </a:xfrm>
          <a:solidFill>
            <a:schemeClr val="accent6">
              <a:lumMod val="40000"/>
              <a:lumOff val="60000"/>
            </a:schemeClr>
          </a:solidFill>
        </p:spPr>
        <p:txBody>
          <a:bodyPr>
            <a:normAutofit fontScale="85000" lnSpcReduction="10000"/>
          </a:bodyPr>
          <a:lstStyle/>
          <a:p>
            <a:pPr>
              <a:buNone/>
            </a:pPr>
            <a:r>
              <a:rPr lang="fr-FR" dirty="0" smtClean="0"/>
              <a:t>- </a:t>
            </a:r>
            <a:r>
              <a:rPr lang="fr-FR" sz="1800" dirty="0" smtClean="0"/>
              <a:t>Naissance de </a:t>
            </a:r>
            <a:r>
              <a:rPr lang="fr-FR" sz="1800" b="1" dirty="0" smtClean="0"/>
              <a:t>George Soulié de </a:t>
            </a:r>
            <a:r>
              <a:rPr lang="fr-FR" sz="1800" b="1" dirty="0" err="1" smtClean="0"/>
              <a:t>Morant</a:t>
            </a:r>
            <a:r>
              <a:rPr lang="fr-FR" sz="1800" b="1" dirty="0" smtClean="0"/>
              <a:t> </a:t>
            </a:r>
            <a:r>
              <a:rPr lang="fr-FR" sz="1800" dirty="0" smtClean="0"/>
              <a:t>le 2 décembre 1878 à Paris</a:t>
            </a:r>
          </a:p>
          <a:p>
            <a:pPr>
              <a:buFontTx/>
              <a:buChar char="-"/>
            </a:pPr>
            <a:r>
              <a:rPr lang="fr-FR" sz="1800" dirty="0" smtClean="0"/>
              <a:t>Il s’initie au chinois avec Judith Gautier (1845-1917), femme de lettres française. Première femme à entrer à l’Académie Goncourt en 1910.</a:t>
            </a:r>
          </a:p>
          <a:p>
            <a:pPr>
              <a:buFontTx/>
              <a:buChar char="-"/>
            </a:pPr>
            <a:r>
              <a:rPr lang="fr-FR" sz="1800" dirty="0" smtClean="0"/>
              <a:t>1903-1909 : diplomate en Chine et se forme à l’acupuncture.</a:t>
            </a:r>
          </a:p>
          <a:p>
            <a:pPr>
              <a:buFontTx/>
              <a:buChar char="-"/>
            </a:pPr>
            <a:r>
              <a:rPr lang="fr-FR" sz="1800" dirty="0" smtClean="0"/>
              <a:t>Jusqu’en 1934, il publie une trentaine d’ouvrages. Après cette date, il se consacrera uniquement à l’acupuncture par la pratique et la publication d’ouvrages.</a:t>
            </a:r>
          </a:p>
          <a:p>
            <a:pPr>
              <a:buFontTx/>
              <a:buChar char="-"/>
            </a:pPr>
            <a:r>
              <a:rPr lang="fr-FR" sz="1800" dirty="0" smtClean="0"/>
              <a:t>À partir de 1932, il parvient à ouvrir à l’hôpital Bichat, la première consultation hospitalière en soignant lui-même les patients.</a:t>
            </a:r>
          </a:p>
          <a:p>
            <a:pPr>
              <a:buFontTx/>
              <a:buChar char="-"/>
            </a:pPr>
            <a:r>
              <a:rPr lang="fr-FR" sz="1800" dirty="0" smtClean="0"/>
              <a:t>En 1935, devant les excellents résultats obtenus, il acquiert la célébrité et reçoit dans son cabinet de Neuilly sur Seine J. Cocteau, M. Ravel, A. Artaud, Colette, etc.</a:t>
            </a:r>
          </a:p>
          <a:p>
            <a:pPr>
              <a:buFontTx/>
              <a:buChar char="-"/>
            </a:pPr>
            <a:r>
              <a:rPr lang="fr-FR" sz="1800" dirty="0" smtClean="0"/>
              <a:t>En 1950, une plainte pour exercice illégale de la médecine est déposée contre lui par le Conseil de l’Ordre des Médecins.</a:t>
            </a:r>
          </a:p>
          <a:p>
            <a:pPr>
              <a:buFontTx/>
              <a:buChar char="-"/>
            </a:pPr>
            <a:r>
              <a:rPr lang="fr-FR" sz="1800" dirty="0" smtClean="0"/>
              <a:t>Très affecté, il contracte une hémiplégie en décède en 1955.</a:t>
            </a:r>
          </a:p>
          <a:p>
            <a:pPr>
              <a:buFontTx/>
              <a:buChar char="-"/>
            </a:pPr>
            <a:endParaRPr lang="fr-FR" sz="1800" dirty="0"/>
          </a:p>
        </p:txBody>
      </p:sp>
      <p:pic>
        <p:nvPicPr>
          <p:cNvPr id="4" name="Image 3" descr="George-Soulie-de-Morant-1878-1955pt.gif"/>
          <p:cNvPicPr>
            <a:picLocks noChangeAspect="1"/>
          </p:cNvPicPr>
          <p:nvPr/>
        </p:nvPicPr>
        <p:blipFill>
          <a:blip r:embed="rId2" cstate="print"/>
          <a:stretch>
            <a:fillRect/>
          </a:stretch>
        </p:blipFill>
        <p:spPr>
          <a:xfrm>
            <a:off x="3491880" y="476672"/>
            <a:ext cx="1944216" cy="2514520"/>
          </a:xfrm>
          <a:prstGeom prst="rect">
            <a:avLst/>
          </a:prstGeom>
        </p:spPr>
      </p:pic>
      <p:sp>
        <p:nvSpPr>
          <p:cNvPr id="5" name="Espace réservé du numéro de diapositive 4"/>
          <p:cNvSpPr>
            <a:spLocks noGrp="1"/>
          </p:cNvSpPr>
          <p:nvPr>
            <p:ph type="sldNum" sz="quarter" idx="12"/>
          </p:nvPr>
        </p:nvSpPr>
        <p:spPr/>
        <p:txBody>
          <a:bodyPr/>
          <a:lstStyle/>
          <a:p>
            <a:fld id="{751DAE19-577A-4432-894D-1E7FDA33FEAB}" type="slidenum">
              <a:rPr lang="fr-FR" smtClean="0"/>
              <a:pPr/>
              <a:t>32</a:t>
            </a:fld>
            <a:endParaRPr lang="fr-F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5536" y="332656"/>
            <a:ext cx="8291264" cy="5793507"/>
          </a:xfrm>
          <a:solidFill>
            <a:schemeClr val="accent6">
              <a:lumMod val="40000"/>
              <a:lumOff val="60000"/>
            </a:schemeClr>
          </a:solidFill>
        </p:spPr>
        <p:txBody>
          <a:bodyPr>
            <a:normAutofit fontScale="77500" lnSpcReduction="20000"/>
          </a:bodyPr>
          <a:lstStyle/>
          <a:p>
            <a:pPr>
              <a:buNone/>
            </a:pPr>
            <a:r>
              <a:rPr lang="fr-FR" dirty="0" smtClean="0"/>
              <a:t>Fin des années 1970, apparition d’ouvrages publiés par les universitaires chinois (dont le fameux Précis d’acupuncture chinoise).</a:t>
            </a:r>
          </a:p>
          <a:p>
            <a:pPr>
              <a:buNone/>
            </a:pPr>
            <a:endParaRPr lang="fr-FR" dirty="0" smtClean="0"/>
          </a:p>
          <a:p>
            <a:pPr>
              <a:buNone/>
            </a:pPr>
            <a:r>
              <a:rPr lang="fr-FR" dirty="0" smtClean="0"/>
              <a:t>Beaucoup de médecins ne reconnaissent pas encore les effets de l’acupuncture.</a:t>
            </a:r>
          </a:p>
          <a:p>
            <a:pPr>
              <a:buNone/>
            </a:pPr>
            <a:endParaRPr lang="fr-FR" dirty="0" smtClean="0"/>
          </a:p>
          <a:p>
            <a:pPr>
              <a:buNone/>
            </a:pPr>
            <a:r>
              <a:rPr lang="fr-FR" dirty="0" smtClean="0"/>
              <a:t>En 2019, l’acupuncture est désormais davantage reconnue, surtout pratiquée en cabinet, très rarement dans les hôpitaux français malgré les besoins en gynécologie-obstétrique (dont post-partum), dans les centres de convalescence (séquelles d’AVC, etc.) et dans les centres </a:t>
            </a:r>
            <a:r>
              <a:rPr lang="fr-FR" dirty="0" err="1" smtClean="0"/>
              <a:t>anti-douleurs</a:t>
            </a:r>
            <a:r>
              <a:rPr lang="fr-FR" dirty="0" smtClean="0"/>
              <a:t>…</a:t>
            </a:r>
          </a:p>
          <a:p>
            <a:pPr>
              <a:buNone/>
            </a:pPr>
            <a:endParaRPr lang="fr-FR" dirty="0" smtClean="0"/>
          </a:p>
          <a:p>
            <a:pPr>
              <a:buNone/>
            </a:pPr>
            <a:r>
              <a:rPr lang="fr-FR" b="1" i="1" dirty="0" smtClean="0"/>
              <a:t>Quel est le point d’acupuncture efficace pour faciliter la présentation du fœtus et faciliter l’accouchement ?</a:t>
            </a:r>
          </a:p>
          <a:p>
            <a:pPr>
              <a:buNone/>
            </a:pPr>
            <a:endParaRPr lang="fr-FR" dirty="0" smtClean="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33</a:t>
            </a:fld>
            <a:endParaRPr lang="fr-F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274638"/>
            <a:ext cx="8229600" cy="1143000"/>
          </a:xfrm>
        </p:spPr>
        <p:txBody>
          <a:bodyPr>
            <a:normAutofit fontScale="90000"/>
          </a:bodyPr>
          <a:lstStyle/>
          <a:p>
            <a:pPr marL="514350" lvl="0" indent="-514350" algn="l"/>
            <a:r>
              <a:rPr lang="fr-FR" sz="2000" b="1" dirty="0" smtClean="0"/>
              <a:t>Rappel : les cinq branches de la MTC (pharmacopée, acupuncture, </a:t>
            </a:r>
            <a:r>
              <a:rPr lang="fr-FR" sz="2000" b="1" dirty="0" err="1" smtClean="0"/>
              <a:t>tuina</a:t>
            </a:r>
            <a:r>
              <a:rPr lang="fr-FR" sz="2000" b="1" dirty="0" smtClean="0"/>
              <a:t>, qi gong, diététique) visent à régulariser la circulation du Qi dans le corps </a:t>
            </a:r>
            <a:br>
              <a:rPr lang="fr-FR" sz="2000" b="1" dirty="0" smtClean="0"/>
            </a:br>
            <a:r>
              <a:rPr lang="fr-FR" sz="2000" b="1" dirty="0" smtClean="0"/>
              <a:t>          afin de rétablir l’équilibre yin yang. </a:t>
            </a:r>
            <a:br>
              <a:rPr lang="fr-FR" sz="2000" b="1" dirty="0" smtClean="0"/>
            </a:br>
            <a:endParaRPr lang="fr-FR" sz="2000" dirty="0"/>
          </a:p>
        </p:txBody>
      </p:sp>
      <p:sp>
        <p:nvSpPr>
          <p:cNvPr id="3" name="Espace réservé du contenu 2"/>
          <p:cNvSpPr>
            <a:spLocks noGrp="1"/>
          </p:cNvSpPr>
          <p:nvPr>
            <p:ph idx="4294967295"/>
          </p:nvPr>
        </p:nvSpPr>
        <p:spPr>
          <a:xfrm>
            <a:off x="539552" y="1628800"/>
            <a:ext cx="7690048" cy="4497363"/>
          </a:xfrm>
          <a:solidFill>
            <a:schemeClr val="accent6">
              <a:lumMod val="40000"/>
              <a:lumOff val="60000"/>
            </a:schemeClr>
          </a:solidFill>
        </p:spPr>
        <p:txBody>
          <a:bodyPr>
            <a:normAutofit fontScale="77500" lnSpcReduction="20000"/>
          </a:bodyPr>
          <a:lstStyle/>
          <a:p>
            <a:pPr>
              <a:buNone/>
            </a:pPr>
            <a:r>
              <a:rPr lang="fr-FR" dirty="0" smtClean="0"/>
              <a:t>Le </a:t>
            </a:r>
            <a:r>
              <a:rPr lang="fr-FR" dirty="0" err="1" smtClean="0"/>
              <a:t>Neijing</a:t>
            </a:r>
            <a:r>
              <a:rPr lang="fr-FR" dirty="0" smtClean="0"/>
              <a:t> dit :</a:t>
            </a:r>
          </a:p>
          <a:p>
            <a:pPr>
              <a:buNone/>
            </a:pPr>
            <a:r>
              <a:rPr lang="fr-FR" dirty="0" smtClean="0"/>
              <a:t>"Les méridiens mettent le Qi et le Sang en mouvement, régularisent le Yin et le Yang, humidifient les tendons et les os et soutiennent les articulations".</a:t>
            </a:r>
          </a:p>
          <a:p>
            <a:pPr>
              <a:buNone/>
            </a:pPr>
            <a:endParaRPr lang="fr-FR" dirty="0" smtClean="0"/>
          </a:p>
          <a:p>
            <a:pPr>
              <a:buNone/>
            </a:pPr>
            <a:r>
              <a:rPr lang="fr-FR" u="sng" dirty="0" smtClean="0"/>
              <a:t>Les fonctions principales des méridiens et des collatéraux </a:t>
            </a:r>
          </a:p>
          <a:p>
            <a:pPr>
              <a:buNone/>
            </a:pPr>
            <a:r>
              <a:rPr lang="fr-FR" dirty="0" smtClean="0"/>
              <a:t>1) Permet la communication entre la superficie et la profondeur, entre le haut et le bas du corps</a:t>
            </a:r>
          </a:p>
          <a:p>
            <a:pPr>
              <a:buNone/>
            </a:pPr>
            <a:r>
              <a:rPr lang="fr-FR" dirty="0" smtClean="0"/>
              <a:t> 2) Favorise les relations entre les organes et les viscères</a:t>
            </a:r>
          </a:p>
          <a:p>
            <a:pPr>
              <a:buNone/>
            </a:pPr>
            <a:r>
              <a:rPr lang="fr-FR" dirty="0" smtClean="0"/>
              <a:t>3) Fait circuler l’énergie et le sang pour assurer la nutrition et la protection</a:t>
            </a:r>
          </a:p>
          <a:p>
            <a:pPr>
              <a:buNone/>
            </a:pPr>
            <a:r>
              <a:rPr lang="fr-FR" dirty="0" smtClean="0"/>
              <a:t>4) Harmonise les activités et l’équilibre fonctionnels</a:t>
            </a:r>
            <a:endParaRPr lang="fr-FR" dirty="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34</a:t>
            </a:fld>
            <a:endParaRPr lang="fr-F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78098"/>
          </a:xfrm>
        </p:spPr>
        <p:txBody>
          <a:bodyPr>
            <a:normAutofit/>
          </a:bodyPr>
          <a:lstStyle/>
          <a:p>
            <a:r>
              <a:rPr lang="fr-FR" sz="2800" dirty="0" smtClean="0"/>
              <a:t>Quelques précisions</a:t>
            </a:r>
            <a:endParaRPr lang="fr-FR" sz="2800" dirty="0"/>
          </a:p>
        </p:txBody>
      </p:sp>
      <p:sp>
        <p:nvSpPr>
          <p:cNvPr id="3" name="Espace réservé du contenu 2"/>
          <p:cNvSpPr>
            <a:spLocks noGrp="1"/>
          </p:cNvSpPr>
          <p:nvPr>
            <p:ph idx="1"/>
          </p:nvPr>
        </p:nvSpPr>
        <p:spPr>
          <a:xfrm>
            <a:off x="457200" y="1196752"/>
            <a:ext cx="8219256" cy="4929411"/>
          </a:xfrm>
          <a:solidFill>
            <a:schemeClr val="accent6">
              <a:lumMod val="40000"/>
              <a:lumOff val="60000"/>
            </a:schemeClr>
          </a:solidFill>
        </p:spPr>
        <p:txBody>
          <a:bodyPr>
            <a:normAutofit lnSpcReduction="10000"/>
          </a:bodyPr>
          <a:lstStyle/>
          <a:p>
            <a:pPr marL="514350" lvl="0" indent="-514350">
              <a:buNone/>
            </a:pPr>
            <a:endParaRPr lang="fr-FR" sz="1800" dirty="0" smtClean="0">
              <a:solidFill>
                <a:srgbClr val="FF0000"/>
              </a:solidFill>
            </a:endParaRPr>
          </a:p>
          <a:p>
            <a:pPr marL="514350" lvl="0" indent="-514350">
              <a:buNone/>
            </a:pPr>
            <a:r>
              <a:rPr lang="fr-FR" sz="1800" dirty="0" smtClean="0">
                <a:solidFill>
                  <a:srgbClr val="FF0000"/>
                </a:solidFill>
              </a:rPr>
              <a:t>Acupuncture et Moxibustion </a:t>
            </a:r>
            <a:r>
              <a:rPr lang="fr-FR" sz="1800" dirty="0" smtClean="0"/>
              <a:t>: </a:t>
            </a:r>
            <a:r>
              <a:rPr lang="fr-FR" sz="1800" dirty="0" err="1" smtClean="0"/>
              <a:t>Zhēnjiǔ</a:t>
            </a:r>
            <a:r>
              <a:rPr lang="fr-FR" sz="1800" dirty="0" smtClean="0"/>
              <a:t> </a:t>
            </a:r>
            <a:r>
              <a:rPr lang="fr-FR" sz="1800" dirty="0" err="1" smtClean="0"/>
              <a:t>fǎ</a:t>
            </a:r>
            <a:r>
              <a:rPr lang="fr-FR" sz="1800" dirty="0" smtClean="0"/>
              <a:t> ( </a:t>
            </a:r>
            <a:r>
              <a:rPr lang="ja-JP" altLang="fr-FR" sz="1800" dirty="0" smtClean="0"/>
              <a:t>針灸法 </a:t>
            </a:r>
            <a:r>
              <a:rPr lang="fr-FR" altLang="ja-JP" sz="1800" dirty="0" smtClean="0"/>
              <a:t>) </a:t>
            </a:r>
            <a:r>
              <a:rPr lang="fr-FR" sz="1800" dirty="0" smtClean="0"/>
              <a:t>inclut l’usage des ventouses, des saignées et de l’auriculothérapie.</a:t>
            </a:r>
          </a:p>
          <a:p>
            <a:pPr marL="514350" lvl="0" indent="-514350">
              <a:buNone/>
            </a:pPr>
            <a:r>
              <a:rPr lang="fr-FR" sz="1800" dirty="0" smtClean="0"/>
              <a:t>Les applications thérapeutiques révèlent qu’il s’agit d’un art subtil et difficile </a:t>
            </a:r>
          </a:p>
          <a:p>
            <a:pPr marL="514350" lvl="0" indent="-514350">
              <a:buNone/>
            </a:pPr>
            <a:r>
              <a:rPr lang="fr-FR" sz="1800" dirty="0" smtClean="0"/>
              <a:t>exigeant expérience et précaution. </a:t>
            </a:r>
          </a:p>
          <a:p>
            <a:pPr marL="514350" lvl="0" indent="-514350">
              <a:buNone/>
            </a:pPr>
            <a:endParaRPr lang="fr-FR" sz="1800" dirty="0" smtClean="0"/>
          </a:p>
          <a:p>
            <a:pPr marL="514350" indent="-514350">
              <a:buNone/>
            </a:pPr>
            <a:r>
              <a:rPr lang="fr-FR" sz="1800" b="1" dirty="0" smtClean="0">
                <a:solidFill>
                  <a:srgbClr val="FF0000"/>
                </a:solidFill>
              </a:rPr>
              <a:t>Le système des méridiens </a:t>
            </a:r>
            <a:r>
              <a:rPr lang="fr-FR" sz="1800" b="1" dirty="0" smtClean="0"/>
              <a:t>doit </a:t>
            </a:r>
            <a:r>
              <a:rPr lang="fr-FR" sz="1800" b="1" u="sng" dirty="0" smtClean="0"/>
              <a:t>impérativement</a:t>
            </a:r>
            <a:r>
              <a:rPr lang="fr-FR" sz="1800" b="1" dirty="0" smtClean="0"/>
              <a:t> être connu par les personnes qui pratiquent la pharmacopée, l’acupuncture, le </a:t>
            </a:r>
            <a:r>
              <a:rPr lang="fr-FR" sz="1800" b="1" dirty="0" err="1" smtClean="0"/>
              <a:t>Tuina</a:t>
            </a:r>
            <a:r>
              <a:rPr lang="fr-FR" sz="1800" b="1" dirty="0" smtClean="0"/>
              <a:t>, le Qi gong ou la diététique.</a:t>
            </a:r>
          </a:p>
          <a:p>
            <a:pPr marL="514350" indent="-514350">
              <a:buNone/>
            </a:pPr>
            <a:endParaRPr lang="fr-FR" sz="1800" dirty="0" smtClean="0"/>
          </a:p>
          <a:p>
            <a:pPr marL="514350" indent="-514350">
              <a:buNone/>
            </a:pPr>
            <a:r>
              <a:rPr lang="fr-FR" sz="1800" dirty="0" smtClean="0">
                <a:solidFill>
                  <a:srgbClr val="FF0000"/>
                </a:solidFill>
              </a:rPr>
              <a:t>L’énergie circule à travers une sorte de réseau routier mais sur « plusieurs étages ». </a:t>
            </a:r>
            <a:r>
              <a:rPr lang="fr-FR" sz="1800" dirty="0" smtClean="0"/>
              <a:t>Ces réseaux parfois ressemblent à des ruisseaux, des méandres (réseaux superficiels), d’autres ressemblent vraiment à des routes « nettes » (12 méridiens).</a:t>
            </a:r>
          </a:p>
          <a:p>
            <a:pPr marL="514350" indent="-514350">
              <a:buNone/>
            </a:pPr>
            <a:r>
              <a:rPr lang="fr-FR" sz="1800" dirty="0" smtClean="0"/>
              <a:t>Ces réseaux relient organes, viscères, membres inférieurs et supérieurs et les orifices du corps.</a:t>
            </a:r>
          </a:p>
          <a:p>
            <a:pPr marL="514350" indent="-514350">
              <a:buNone/>
            </a:pPr>
            <a:r>
              <a:rPr lang="fr-FR" sz="1800" dirty="0" smtClean="0"/>
              <a:t>Ces réseaux distribuent et régulent d’eux-mêmes la circulation du Qi, un peu comme le réseau sanguin mais plus rapidement.</a:t>
            </a:r>
          </a:p>
          <a:p>
            <a:pPr marL="514350" indent="-514350">
              <a:buNone/>
            </a:pPr>
            <a:endParaRPr lang="fr-FR" sz="1800" dirty="0" smtClean="0"/>
          </a:p>
          <a:p>
            <a:pPr marL="514350" indent="-514350">
              <a:buNone/>
            </a:pPr>
            <a:endParaRPr lang="fr-FR" sz="1800" dirty="0" smtClean="0"/>
          </a:p>
          <a:p>
            <a:pPr marL="514350" lvl="0" indent="-514350">
              <a:buNone/>
            </a:pPr>
            <a:endParaRPr lang="fr-FR" sz="1800" dirty="0" smtClean="0"/>
          </a:p>
          <a:p>
            <a:pPr marL="514350" lvl="0" indent="-514350">
              <a:buNone/>
            </a:pPr>
            <a:endParaRPr lang="fr-FR" sz="1800" dirty="0" smtClean="0"/>
          </a:p>
          <a:p>
            <a:pPr marL="514350" lvl="0" indent="-514350">
              <a:buNone/>
            </a:pPr>
            <a:endParaRPr lang="fr-FR" sz="1800" dirty="0" smtClean="0"/>
          </a:p>
          <a:p>
            <a:pPr>
              <a:buNone/>
            </a:pPr>
            <a:endParaRPr lang="fr-FR" dirty="0"/>
          </a:p>
        </p:txBody>
      </p:sp>
      <p:sp>
        <p:nvSpPr>
          <p:cNvPr id="4" name="Espace réservé du numéro de diapositive 3"/>
          <p:cNvSpPr>
            <a:spLocks noGrp="1"/>
          </p:cNvSpPr>
          <p:nvPr>
            <p:ph type="sldNum" sz="quarter" idx="12"/>
          </p:nvPr>
        </p:nvSpPr>
        <p:spPr/>
        <p:txBody>
          <a:bodyPr/>
          <a:lstStyle/>
          <a:p>
            <a:fld id="{751DAE19-577A-4432-894D-1E7FDA33FEAB}" type="slidenum">
              <a:rPr lang="fr-FR" smtClean="0"/>
              <a:pPr/>
              <a:t>35</a:t>
            </a:fld>
            <a:endParaRPr lang="fr-F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468313" y="549275"/>
          <a:ext cx="8229600" cy="4302760"/>
        </p:xfrm>
        <a:graphic>
          <a:graphicData uri="http://schemas.openxmlformats.org/drawingml/2006/table">
            <a:tbl>
              <a:tblPr firstRow="1" bandRow="1">
                <a:effectLst>
                  <a:outerShdw blurRad="50800" dist="50800" dir="5400000" sx="1000" sy="1000" algn="ctr" rotWithShape="0">
                    <a:srgbClr val="000000">
                      <a:alpha val="43137"/>
                    </a:srgbClr>
                  </a:outerShdw>
                </a:effectLst>
                <a:tableStyleId>{5C22544A-7EE6-4342-B048-85BDC9FD1C3A}</a:tableStyleId>
              </a:tblPr>
              <a:tblGrid>
                <a:gridCol w="2057400"/>
                <a:gridCol w="2057400"/>
                <a:gridCol w="2057400"/>
                <a:gridCol w="2057400"/>
              </a:tblGrid>
              <a:tr h="370840">
                <a:tc>
                  <a:txBody>
                    <a:bodyPr/>
                    <a:lstStyle/>
                    <a:p>
                      <a:r>
                        <a:rPr lang="fr-FR" dirty="0" smtClean="0"/>
                        <a:t>Organe</a:t>
                      </a:r>
                      <a:r>
                        <a:rPr lang="fr-FR" baseline="0" dirty="0" smtClean="0"/>
                        <a:t> (</a:t>
                      </a:r>
                      <a:r>
                        <a:rPr lang="fr-FR" baseline="0" dirty="0" err="1" smtClean="0"/>
                        <a:t>Zang</a:t>
                      </a:r>
                      <a:r>
                        <a:rPr lang="fr-FR" baseline="0" dirty="0" smtClean="0"/>
                        <a:t>)</a:t>
                      </a:r>
                    </a:p>
                    <a:p>
                      <a:r>
                        <a:rPr lang="fr-FR" baseline="0" dirty="0" smtClean="0"/>
                        <a:t>Yin</a:t>
                      </a:r>
                      <a:endParaRPr lang="fr-FR" dirty="0"/>
                    </a:p>
                  </a:txBody>
                  <a:tcPr/>
                </a:tc>
                <a:tc>
                  <a:txBody>
                    <a:bodyPr/>
                    <a:lstStyle/>
                    <a:p>
                      <a:r>
                        <a:rPr lang="fr-FR" dirty="0" smtClean="0">
                          <a:solidFill>
                            <a:schemeClr val="bg1"/>
                          </a:solidFill>
                        </a:rPr>
                        <a:t>Viscère</a:t>
                      </a:r>
                      <a:r>
                        <a:rPr lang="fr-FR" baseline="0" dirty="0" smtClean="0">
                          <a:solidFill>
                            <a:schemeClr val="bg1"/>
                          </a:solidFill>
                        </a:rPr>
                        <a:t> (Fu) </a:t>
                      </a:r>
                    </a:p>
                    <a:p>
                      <a:r>
                        <a:rPr lang="fr-FR" baseline="0" dirty="0" smtClean="0">
                          <a:solidFill>
                            <a:schemeClr val="bg1"/>
                          </a:solidFill>
                        </a:rPr>
                        <a:t>Yang</a:t>
                      </a:r>
                      <a:endParaRPr lang="fr-FR" dirty="0">
                        <a:solidFill>
                          <a:schemeClr val="bg1"/>
                        </a:solidFill>
                      </a:endParaRPr>
                    </a:p>
                  </a:txBody>
                  <a:tcPr/>
                </a:tc>
                <a:tc>
                  <a:txBody>
                    <a:bodyPr/>
                    <a:lstStyle/>
                    <a:p>
                      <a:r>
                        <a:rPr lang="fr-FR" baseline="0" dirty="0" smtClean="0">
                          <a:solidFill>
                            <a:schemeClr val="bg1"/>
                          </a:solidFill>
                        </a:rPr>
                        <a:t>Viscère (Fu)</a:t>
                      </a:r>
                    </a:p>
                    <a:p>
                      <a:r>
                        <a:rPr lang="fr-FR" baseline="0" dirty="0" smtClean="0">
                          <a:solidFill>
                            <a:schemeClr val="bg1"/>
                          </a:solidFill>
                        </a:rPr>
                        <a:t>Yang</a:t>
                      </a:r>
                      <a:endParaRPr lang="fr-FR" baseline="0" dirty="0">
                        <a:solidFill>
                          <a:schemeClr val="bg1"/>
                        </a:solidFill>
                      </a:endParaRPr>
                    </a:p>
                  </a:txBody>
                  <a:tcPr/>
                </a:tc>
                <a:tc>
                  <a:txBody>
                    <a:bodyPr/>
                    <a:lstStyle/>
                    <a:p>
                      <a:r>
                        <a:rPr lang="fr-FR" dirty="0" smtClean="0"/>
                        <a:t>Organe</a:t>
                      </a:r>
                      <a:r>
                        <a:rPr lang="fr-FR" baseline="0" dirty="0" smtClean="0"/>
                        <a:t> (</a:t>
                      </a:r>
                      <a:r>
                        <a:rPr lang="fr-FR" baseline="0" dirty="0" err="1" smtClean="0"/>
                        <a:t>Zang</a:t>
                      </a:r>
                      <a:r>
                        <a:rPr lang="fr-FR" baseline="0" dirty="0" smtClean="0"/>
                        <a:t>)</a:t>
                      </a:r>
                    </a:p>
                    <a:p>
                      <a:r>
                        <a:rPr lang="fr-FR" baseline="0" dirty="0" smtClean="0"/>
                        <a:t>Yin</a:t>
                      </a:r>
                    </a:p>
                    <a:p>
                      <a:endParaRPr lang="fr-FR" dirty="0"/>
                    </a:p>
                  </a:txBody>
                  <a:tcPr/>
                </a:tc>
              </a:tr>
              <a:tr h="370840">
                <a:tc>
                  <a:txBody>
                    <a:bodyPr/>
                    <a:lstStyle/>
                    <a:p>
                      <a:r>
                        <a:rPr lang="fr-FR" b="1" dirty="0" smtClean="0">
                          <a:solidFill>
                            <a:srgbClr val="FF0000"/>
                          </a:solidFill>
                        </a:rPr>
                        <a:t>Poumon (3-5</a:t>
                      </a:r>
                      <a:r>
                        <a:rPr lang="fr-FR" b="1" baseline="0" dirty="0" smtClean="0">
                          <a:solidFill>
                            <a:srgbClr val="FF0000"/>
                          </a:solidFill>
                        </a:rPr>
                        <a:t> </a:t>
                      </a:r>
                      <a:r>
                        <a:rPr lang="fr-FR" b="1" dirty="0" smtClean="0">
                          <a:solidFill>
                            <a:srgbClr val="FF0000"/>
                          </a:solidFill>
                        </a:rPr>
                        <a:t>h)</a:t>
                      </a:r>
                      <a:endParaRPr lang="fr-FR" b="1" dirty="0">
                        <a:solidFill>
                          <a:srgbClr val="FF0000"/>
                        </a:solidFill>
                      </a:endParaRPr>
                    </a:p>
                  </a:txBody>
                  <a:tcPr/>
                </a:tc>
                <a:tc>
                  <a:txBody>
                    <a:bodyPr/>
                    <a:lstStyle/>
                    <a:p>
                      <a:r>
                        <a:rPr lang="fr-FR" dirty="0" smtClean="0">
                          <a:solidFill>
                            <a:schemeClr val="tx1"/>
                          </a:solidFill>
                        </a:rPr>
                        <a:t>Gros Intestin (5-7 h)</a:t>
                      </a:r>
                      <a:endParaRPr lang="fr-FR" dirty="0">
                        <a:solidFill>
                          <a:schemeClr val="tx1"/>
                        </a:solidFill>
                      </a:endParaRPr>
                    </a:p>
                  </a:txBody>
                  <a:tcPr/>
                </a:tc>
                <a:tc>
                  <a:txBody>
                    <a:bodyPr/>
                    <a:lstStyle/>
                    <a:p>
                      <a:r>
                        <a:rPr lang="fr-FR" dirty="0" smtClean="0">
                          <a:solidFill>
                            <a:schemeClr val="tx1"/>
                          </a:solidFill>
                        </a:rPr>
                        <a:t>Estomac (7-9 h)</a:t>
                      </a:r>
                      <a:endParaRPr lang="fr-FR" dirty="0">
                        <a:solidFill>
                          <a:schemeClr val="tx1"/>
                        </a:solidFill>
                      </a:endParaRPr>
                    </a:p>
                  </a:txBody>
                  <a:tcPr/>
                </a:tc>
                <a:tc>
                  <a:txBody>
                    <a:bodyPr/>
                    <a:lstStyle/>
                    <a:p>
                      <a:r>
                        <a:rPr lang="fr-FR" dirty="0" smtClean="0"/>
                        <a:t>Rate (9-11 h)</a:t>
                      </a:r>
                    </a:p>
                    <a:p>
                      <a:endParaRPr lang="fr-FR" dirty="0"/>
                    </a:p>
                  </a:txBody>
                  <a:tcPr/>
                </a:tc>
              </a:tr>
              <a:tr h="370840">
                <a:tc>
                  <a:txBody>
                    <a:bodyPr/>
                    <a:lstStyle/>
                    <a:p>
                      <a:endParaRPr lang="fr-FR" dirty="0" smtClean="0"/>
                    </a:p>
                    <a:p>
                      <a:r>
                        <a:rPr lang="fr-FR" dirty="0" smtClean="0"/>
                        <a:t>Cœur (11-13 h)</a:t>
                      </a:r>
                    </a:p>
                    <a:p>
                      <a:endParaRPr lang="fr-FR" dirty="0"/>
                    </a:p>
                  </a:txBody>
                  <a:tcPr/>
                </a:tc>
                <a:tc>
                  <a:txBody>
                    <a:bodyPr/>
                    <a:lstStyle/>
                    <a:p>
                      <a:endParaRPr lang="fr-FR" dirty="0" smtClean="0">
                        <a:solidFill>
                          <a:schemeClr val="tx1"/>
                        </a:solidFill>
                      </a:endParaRPr>
                    </a:p>
                    <a:p>
                      <a:r>
                        <a:rPr lang="fr-FR" dirty="0" smtClean="0">
                          <a:solidFill>
                            <a:schemeClr val="tx1"/>
                          </a:solidFill>
                        </a:rPr>
                        <a:t>Intestin Grêle (13-14 h)</a:t>
                      </a:r>
                    </a:p>
                    <a:p>
                      <a:endParaRPr lang="fr-FR" dirty="0">
                        <a:solidFill>
                          <a:schemeClr val="tx1"/>
                        </a:solidFill>
                      </a:endParaRPr>
                    </a:p>
                  </a:txBody>
                  <a:tcPr/>
                </a:tc>
                <a:tc>
                  <a:txBody>
                    <a:bodyPr/>
                    <a:lstStyle/>
                    <a:p>
                      <a:endParaRPr lang="fr-FR" dirty="0" smtClean="0">
                        <a:solidFill>
                          <a:schemeClr val="tx1"/>
                        </a:solidFill>
                      </a:endParaRPr>
                    </a:p>
                    <a:p>
                      <a:r>
                        <a:rPr lang="fr-FR" dirty="0" smtClean="0">
                          <a:solidFill>
                            <a:schemeClr val="tx1"/>
                          </a:solidFill>
                        </a:rPr>
                        <a:t>Vessie (15-17h)</a:t>
                      </a:r>
                      <a:endParaRPr lang="fr-FR" dirty="0">
                        <a:solidFill>
                          <a:schemeClr val="tx1"/>
                        </a:solidFill>
                      </a:endParaRPr>
                    </a:p>
                  </a:txBody>
                  <a:tcPr/>
                </a:tc>
                <a:tc>
                  <a:txBody>
                    <a:bodyPr/>
                    <a:lstStyle/>
                    <a:p>
                      <a:endParaRPr lang="fr-FR" dirty="0" smtClean="0"/>
                    </a:p>
                    <a:p>
                      <a:r>
                        <a:rPr lang="fr-FR" dirty="0" smtClean="0"/>
                        <a:t>Rein (17-21 h)</a:t>
                      </a:r>
                      <a:endParaRPr lang="fr-FR" dirty="0"/>
                    </a:p>
                  </a:txBody>
                  <a:tcPr/>
                </a:tc>
              </a:tr>
              <a:tr h="370840">
                <a:tc>
                  <a:txBody>
                    <a:bodyPr/>
                    <a:lstStyle/>
                    <a:p>
                      <a:endParaRPr lang="fr-FR" dirty="0" smtClean="0"/>
                    </a:p>
                    <a:p>
                      <a:r>
                        <a:rPr lang="fr-FR" dirty="0" smtClean="0"/>
                        <a:t>Maître Cœur</a:t>
                      </a:r>
                      <a:r>
                        <a:rPr lang="fr-FR" baseline="0" dirty="0" smtClean="0"/>
                        <a:t> ou</a:t>
                      </a:r>
                    </a:p>
                    <a:p>
                      <a:r>
                        <a:rPr lang="fr-FR" baseline="0" dirty="0" smtClean="0"/>
                        <a:t>Péricarde</a:t>
                      </a:r>
                    </a:p>
                    <a:p>
                      <a:r>
                        <a:rPr lang="fr-FR" baseline="0" dirty="0" smtClean="0"/>
                        <a:t>(19-21 h)</a:t>
                      </a:r>
                      <a:endParaRPr lang="fr-FR" dirty="0"/>
                    </a:p>
                  </a:txBody>
                  <a:tcPr/>
                </a:tc>
                <a:tc>
                  <a:txBody>
                    <a:bodyPr/>
                    <a:lstStyle/>
                    <a:p>
                      <a:endParaRPr lang="fr-FR" dirty="0" smtClean="0">
                        <a:solidFill>
                          <a:schemeClr val="tx1"/>
                        </a:solidFill>
                      </a:endParaRPr>
                    </a:p>
                    <a:p>
                      <a:r>
                        <a:rPr lang="fr-FR" dirty="0" smtClean="0">
                          <a:solidFill>
                            <a:schemeClr val="tx1"/>
                          </a:solidFill>
                        </a:rPr>
                        <a:t>Triple Réchauffeur</a:t>
                      </a:r>
                    </a:p>
                    <a:p>
                      <a:r>
                        <a:rPr lang="fr-FR" dirty="0" smtClean="0">
                          <a:solidFill>
                            <a:schemeClr val="tx1"/>
                          </a:solidFill>
                        </a:rPr>
                        <a:t>(21-23</a:t>
                      </a:r>
                      <a:r>
                        <a:rPr lang="fr-FR" baseline="0" dirty="0" smtClean="0">
                          <a:solidFill>
                            <a:schemeClr val="tx1"/>
                          </a:solidFill>
                        </a:rPr>
                        <a:t> h)</a:t>
                      </a:r>
                      <a:endParaRPr lang="fr-FR" dirty="0" smtClean="0">
                        <a:solidFill>
                          <a:schemeClr val="tx1"/>
                        </a:solidFill>
                      </a:endParaRPr>
                    </a:p>
                  </a:txBody>
                  <a:tcPr/>
                </a:tc>
                <a:tc>
                  <a:txBody>
                    <a:bodyPr/>
                    <a:lstStyle/>
                    <a:p>
                      <a:endParaRPr lang="fr-FR" dirty="0" smtClean="0">
                        <a:solidFill>
                          <a:schemeClr val="tx1"/>
                        </a:solidFill>
                      </a:endParaRPr>
                    </a:p>
                    <a:p>
                      <a:r>
                        <a:rPr lang="fr-FR" dirty="0" smtClean="0">
                          <a:solidFill>
                            <a:schemeClr val="tx1"/>
                          </a:solidFill>
                        </a:rPr>
                        <a:t>Vésicule</a:t>
                      </a:r>
                      <a:r>
                        <a:rPr lang="fr-FR" baseline="0" dirty="0" smtClean="0">
                          <a:solidFill>
                            <a:schemeClr val="tx1"/>
                          </a:solidFill>
                        </a:rPr>
                        <a:t> Biliaire</a:t>
                      </a:r>
                    </a:p>
                    <a:p>
                      <a:r>
                        <a:rPr lang="fr-FR" baseline="0" dirty="0" smtClean="0">
                          <a:solidFill>
                            <a:schemeClr val="tx1"/>
                          </a:solidFill>
                        </a:rPr>
                        <a:t>(23-1 h)</a:t>
                      </a:r>
                      <a:endParaRPr lang="fr-FR" dirty="0">
                        <a:solidFill>
                          <a:schemeClr val="tx1"/>
                        </a:solidFill>
                      </a:endParaRPr>
                    </a:p>
                  </a:txBody>
                  <a:tcPr/>
                </a:tc>
                <a:tc>
                  <a:txBody>
                    <a:bodyPr/>
                    <a:lstStyle/>
                    <a:p>
                      <a:endParaRPr lang="fr-FR" dirty="0" smtClean="0"/>
                    </a:p>
                    <a:p>
                      <a:r>
                        <a:rPr lang="fr-FR" dirty="0" smtClean="0"/>
                        <a:t>Foie</a:t>
                      </a:r>
                    </a:p>
                    <a:p>
                      <a:r>
                        <a:rPr lang="fr-FR" dirty="0" smtClean="0"/>
                        <a:t>(1-3 h du matin)</a:t>
                      </a:r>
                      <a:endParaRPr lang="fr-FR" dirty="0"/>
                    </a:p>
                  </a:txBody>
                  <a:tcPr/>
                </a:tc>
              </a:tr>
              <a:tr h="370840">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dirty="0"/>
                    </a:p>
                  </a:txBody>
                  <a:tcPr/>
                </a:tc>
              </a:tr>
            </a:tbl>
          </a:graphicData>
        </a:graphic>
      </p:graphicFrame>
      <p:cxnSp>
        <p:nvCxnSpPr>
          <p:cNvPr id="6" name="Connecteur droit avec flèche 5"/>
          <p:cNvCxnSpPr/>
          <p:nvPr/>
        </p:nvCxnSpPr>
        <p:spPr>
          <a:xfrm>
            <a:off x="2411760" y="1916832"/>
            <a:ext cx="2880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Connecteur droit avec flèche 6"/>
          <p:cNvCxnSpPr/>
          <p:nvPr/>
        </p:nvCxnSpPr>
        <p:spPr>
          <a:xfrm>
            <a:off x="4427984" y="1916832"/>
            <a:ext cx="2880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Connecteur droit avec flèche 7"/>
          <p:cNvCxnSpPr/>
          <p:nvPr/>
        </p:nvCxnSpPr>
        <p:spPr>
          <a:xfrm>
            <a:off x="6444208" y="1988840"/>
            <a:ext cx="2880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nvCxnSpPr>
        <p:spPr>
          <a:xfrm>
            <a:off x="2411760" y="2996952"/>
            <a:ext cx="2880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Connecteur droit avec flèche 9"/>
          <p:cNvCxnSpPr/>
          <p:nvPr/>
        </p:nvCxnSpPr>
        <p:spPr>
          <a:xfrm>
            <a:off x="4427984" y="2924944"/>
            <a:ext cx="2880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a:off x="6444208" y="2852936"/>
            <a:ext cx="2880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a:off x="2339752" y="4221088"/>
            <a:ext cx="2880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p:nvPr/>
        </p:nvCxnSpPr>
        <p:spPr>
          <a:xfrm>
            <a:off x="4427984" y="4221088"/>
            <a:ext cx="2880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p:nvPr/>
        </p:nvCxnSpPr>
        <p:spPr>
          <a:xfrm>
            <a:off x="6516216" y="4221088"/>
            <a:ext cx="2880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Connecteur droit 18"/>
          <p:cNvCxnSpPr/>
          <p:nvPr/>
        </p:nvCxnSpPr>
        <p:spPr>
          <a:xfrm flipH="1" flipV="1">
            <a:off x="323528" y="4653136"/>
            <a:ext cx="7272808" cy="7200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nvCxnSpPr>
        <p:spPr>
          <a:xfrm>
            <a:off x="323528" y="1844824"/>
            <a:ext cx="0" cy="28083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Connecteur droit avec flèche 23"/>
          <p:cNvCxnSpPr/>
          <p:nvPr/>
        </p:nvCxnSpPr>
        <p:spPr>
          <a:xfrm>
            <a:off x="323528" y="1844824"/>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a:off x="7596336" y="4149080"/>
            <a:ext cx="0" cy="576064"/>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Connecteur droit 30"/>
          <p:cNvCxnSpPr/>
          <p:nvPr/>
        </p:nvCxnSpPr>
        <p:spPr>
          <a:xfrm>
            <a:off x="8100392" y="1772816"/>
            <a:ext cx="79208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Connecteur droit 32"/>
          <p:cNvCxnSpPr/>
          <p:nvPr/>
        </p:nvCxnSpPr>
        <p:spPr>
          <a:xfrm>
            <a:off x="8892480" y="1772816"/>
            <a:ext cx="0"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Connecteur droit 34"/>
          <p:cNvCxnSpPr/>
          <p:nvPr/>
        </p:nvCxnSpPr>
        <p:spPr>
          <a:xfrm flipH="1">
            <a:off x="1259632" y="2204864"/>
            <a:ext cx="76328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Connecteur droit avec flèche 36"/>
          <p:cNvCxnSpPr/>
          <p:nvPr/>
        </p:nvCxnSpPr>
        <p:spPr>
          <a:xfrm>
            <a:off x="1259632" y="2204864"/>
            <a:ext cx="0"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Connecteur droit 38"/>
          <p:cNvCxnSpPr/>
          <p:nvPr/>
        </p:nvCxnSpPr>
        <p:spPr>
          <a:xfrm>
            <a:off x="8028384" y="2564904"/>
            <a:ext cx="8640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Connecteur droit 45"/>
          <p:cNvCxnSpPr/>
          <p:nvPr/>
        </p:nvCxnSpPr>
        <p:spPr>
          <a:xfrm>
            <a:off x="8892480" y="2564904"/>
            <a:ext cx="0" cy="864096"/>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Connecteur droit 47"/>
          <p:cNvCxnSpPr/>
          <p:nvPr/>
        </p:nvCxnSpPr>
        <p:spPr>
          <a:xfrm flipH="1" flipV="1">
            <a:off x="1187624" y="3356992"/>
            <a:ext cx="7704856" cy="7200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Connecteur droit avec flèche 49"/>
          <p:cNvCxnSpPr/>
          <p:nvPr/>
        </p:nvCxnSpPr>
        <p:spPr>
          <a:xfrm>
            <a:off x="1187624" y="3356992"/>
            <a:ext cx="0"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6" name="ZoneTexte 55"/>
          <p:cNvSpPr txBox="1"/>
          <p:nvPr/>
        </p:nvSpPr>
        <p:spPr>
          <a:xfrm>
            <a:off x="755576" y="5445224"/>
            <a:ext cx="7776864" cy="646331"/>
          </a:xfrm>
          <a:prstGeom prst="rect">
            <a:avLst/>
          </a:prstGeom>
          <a:noFill/>
        </p:spPr>
        <p:txBody>
          <a:bodyPr wrap="square" rtlCol="0">
            <a:spAutoFit/>
          </a:bodyPr>
          <a:lstStyle/>
          <a:p>
            <a:r>
              <a:rPr lang="fr-FR" dirty="0" smtClean="0"/>
              <a:t>L’énergie circule dans les 12 méridiens durant 24 h. </a:t>
            </a:r>
          </a:p>
          <a:p>
            <a:r>
              <a:rPr lang="fr-FR" dirty="0" smtClean="0"/>
              <a:t>Elle active chaque méridien durant 2 h. </a:t>
            </a:r>
            <a:endParaRPr lang="fr-F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pic>
        <p:nvPicPr>
          <p:cNvPr id="4" name="Espace réservé du contenu 3" descr="2001 0718 Tianjin - Tian Jin Qi Xing Tai.jpg"/>
          <p:cNvPicPr>
            <a:picLocks noGrp="1" noChangeAspect="1"/>
          </p:cNvPicPr>
          <p:nvPr>
            <p:ph idx="1"/>
          </p:nvPr>
        </p:nvPicPr>
        <p:blipFill>
          <a:blip r:embed="rId2" cstate="print"/>
          <a:stretch>
            <a:fillRect/>
          </a:stretch>
        </p:blipFill>
        <p:spPr>
          <a:xfrm>
            <a:off x="1187624" y="692696"/>
            <a:ext cx="6264696" cy="4178247"/>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7848872" cy="792088"/>
          </a:xfrm>
        </p:spPr>
        <p:txBody>
          <a:bodyPr>
            <a:normAutofit/>
          </a:bodyPr>
          <a:lstStyle/>
          <a:p>
            <a:r>
              <a:rPr lang="fr-FR" altLang="ja-JP" dirty="0" smtClean="0"/>
              <a:t>Le système des méridiens</a:t>
            </a:r>
            <a:endParaRPr lang="fr-FR" dirty="0"/>
          </a:p>
        </p:txBody>
      </p:sp>
      <p:sp>
        <p:nvSpPr>
          <p:cNvPr id="4" name="Rectangle 3"/>
          <p:cNvSpPr/>
          <p:nvPr/>
        </p:nvSpPr>
        <p:spPr>
          <a:xfrm>
            <a:off x="395536" y="1268760"/>
            <a:ext cx="8568952" cy="3970318"/>
          </a:xfrm>
          <a:prstGeom prst="rect">
            <a:avLst/>
          </a:prstGeom>
          <a:solidFill>
            <a:schemeClr val="accent6">
              <a:lumMod val="40000"/>
              <a:lumOff val="60000"/>
            </a:schemeClr>
          </a:solidFill>
        </p:spPr>
        <p:txBody>
          <a:bodyPr wrap="square">
            <a:spAutoFit/>
          </a:bodyPr>
          <a:lstStyle/>
          <a:p>
            <a:pPr marL="514350" lvl="0" indent="-514350">
              <a:buNone/>
            </a:pPr>
            <a:endParaRPr lang="fr-FR" dirty="0" smtClean="0"/>
          </a:p>
          <a:p>
            <a:pPr marL="514350" lvl="0" indent="-514350">
              <a:buNone/>
            </a:pPr>
            <a:r>
              <a:rPr lang="fr-FR" dirty="0" smtClean="0"/>
              <a:t>Rappelons que le Qi demeure invisible mais que ses effets sont détectables.</a:t>
            </a:r>
          </a:p>
          <a:p>
            <a:pPr marL="514350" lvl="0" indent="-514350">
              <a:buNone/>
            </a:pPr>
            <a:r>
              <a:rPr lang="fr-FR" dirty="0" smtClean="0"/>
              <a:t>Il existe des dispositifs qui détectent précisément les points sur la peau en mesurant leur </a:t>
            </a:r>
            <a:r>
              <a:rPr lang="fr-FR" dirty="0" smtClean="0">
                <a:solidFill>
                  <a:srgbClr val="FF0000"/>
                </a:solidFill>
              </a:rPr>
              <a:t>résistivité</a:t>
            </a:r>
            <a:r>
              <a:rPr lang="fr-FR" dirty="0" smtClean="0"/>
              <a:t>.</a:t>
            </a:r>
          </a:p>
          <a:p>
            <a:pPr marL="514350" lvl="0" indent="-514350">
              <a:buNone/>
            </a:pPr>
            <a:endParaRPr lang="fr-FR" dirty="0" smtClean="0"/>
          </a:p>
          <a:p>
            <a:pPr marL="514350" lvl="0" indent="-514350">
              <a:buNone/>
            </a:pPr>
            <a:r>
              <a:rPr lang="fr-FR" dirty="0" smtClean="0"/>
              <a:t>Un point d’acupuncture (</a:t>
            </a:r>
            <a:r>
              <a:rPr lang="fr-FR" dirty="0" err="1" smtClean="0"/>
              <a:t>Zhēnjiǔ</a:t>
            </a:r>
            <a:r>
              <a:rPr lang="fr-FR" dirty="0" smtClean="0"/>
              <a:t> </a:t>
            </a:r>
            <a:r>
              <a:rPr lang="fr-FR" dirty="0" err="1" smtClean="0"/>
              <a:t>xué</a:t>
            </a:r>
            <a:r>
              <a:rPr lang="fr-FR" dirty="0" smtClean="0"/>
              <a:t> </a:t>
            </a:r>
            <a:r>
              <a:rPr lang="ja-JP" altLang="fr-FR" dirty="0" smtClean="0"/>
              <a:t>針灸學</a:t>
            </a:r>
            <a:r>
              <a:rPr lang="fr-FR" dirty="0" smtClean="0"/>
              <a:t>) évoque une cavité. Un endroit où l’énergie se rassemble. </a:t>
            </a:r>
          </a:p>
          <a:p>
            <a:pPr marL="514350" lvl="0" indent="-514350">
              <a:buNone/>
            </a:pPr>
            <a:endParaRPr lang="fr-FR" dirty="0" smtClean="0"/>
          </a:p>
          <a:p>
            <a:pPr marL="514350" lvl="0" indent="-514350">
              <a:buNone/>
            </a:pPr>
            <a:r>
              <a:rPr lang="fr-FR" dirty="0" smtClean="0"/>
              <a:t>Les points situés aux extrémités du corps (mains, pieds, tête et méridiens Yang) accueillent une énergie qui circule à fleur de peau.</a:t>
            </a:r>
          </a:p>
          <a:p>
            <a:pPr marL="514350" lvl="0" indent="-514350">
              <a:buNone/>
            </a:pPr>
            <a:endParaRPr lang="fr-FR" dirty="0" smtClean="0"/>
          </a:p>
          <a:p>
            <a:pPr marL="514350" lvl="0" indent="-514350">
              <a:buNone/>
            </a:pPr>
            <a:endParaRPr lang="fr-FR" dirty="0" smtClean="0"/>
          </a:p>
          <a:p>
            <a:pPr marL="514350" lvl="0" indent="-514350">
              <a:buNone/>
            </a:pPr>
            <a:endParaRPr lang="fr-FR" dirty="0" smtClean="0"/>
          </a:p>
          <a:p>
            <a:pPr marL="514350" lvl="0" indent="-514350">
              <a:buNone/>
            </a:pPr>
            <a:endParaRPr lang="fr-FR" dirty="0"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dirty="0" smtClean="0"/>
              <a:t>Du plus superficiel au plus profond</a:t>
            </a:r>
            <a:endParaRPr lang="fr-FR" dirty="0"/>
          </a:p>
        </p:txBody>
      </p:sp>
      <p:sp>
        <p:nvSpPr>
          <p:cNvPr id="5" name="Espace réservé du contenu 4"/>
          <p:cNvSpPr>
            <a:spLocks noGrp="1"/>
          </p:cNvSpPr>
          <p:nvPr>
            <p:ph idx="1"/>
          </p:nvPr>
        </p:nvSpPr>
        <p:spPr>
          <a:solidFill>
            <a:schemeClr val="accent6">
              <a:lumMod val="40000"/>
              <a:lumOff val="60000"/>
            </a:schemeClr>
          </a:solidFill>
        </p:spPr>
        <p:txBody>
          <a:bodyPr>
            <a:normAutofit fontScale="92500" lnSpcReduction="10000"/>
          </a:bodyPr>
          <a:lstStyle/>
          <a:p>
            <a:pPr>
              <a:buNone/>
            </a:pPr>
            <a:r>
              <a:rPr lang="fr-FR" sz="2200" dirty="0" smtClean="0"/>
              <a:t>couches cutanées (pi bu)</a:t>
            </a:r>
          </a:p>
          <a:p>
            <a:pPr>
              <a:buNone/>
            </a:pPr>
            <a:r>
              <a:rPr lang="fr-FR" sz="2200" dirty="0" smtClean="0"/>
              <a:t>collatéraux superficiels (</a:t>
            </a:r>
            <a:r>
              <a:rPr lang="fr-FR" sz="2200" dirty="0" err="1" smtClean="0"/>
              <a:t>fu</a:t>
            </a:r>
            <a:r>
              <a:rPr lang="fr-FR" sz="2200" dirty="0" smtClean="0"/>
              <a:t> </a:t>
            </a:r>
            <a:r>
              <a:rPr lang="fr-FR" sz="2200" dirty="0" err="1" smtClean="0"/>
              <a:t>luo</a:t>
            </a:r>
            <a:r>
              <a:rPr lang="fr-FR" sz="2200" dirty="0" smtClean="0"/>
              <a:t>)</a:t>
            </a:r>
          </a:p>
          <a:p>
            <a:pPr>
              <a:buNone/>
            </a:pPr>
            <a:r>
              <a:rPr lang="fr-FR" sz="2200" dirty="0" smtClean="0"/>
              <a:t>capillaires (</a:t>
            </a:r>
            <a:r>
              <a:rPr lang="fr-FR" sz="2200" dirty="0" err="1" smtClean="0"/>
              <a:t>sun</a:t>
            </a:r>
            <a:r>
              <a:rPr lang="fr-FR" sz="2200" dirty="0" smtClean="0"/>
              <a:t> </a:t>
            </a:r>
            <a:r>
              <a:rPr lang="fr-FR" sz="2200" dirty="0" err="1" smtClean="0"/>
              <a:t>luo</a:t>
            </a:r>
            <a:r>
              <a:rPr lang="fr-FR" sz="2200" dirty="0" smtClean="0"/>
              <a:t>)</a:t>
            </a:r>
          </a:p>
          <a:p>
            <a:pPr>
              <a:buNone/>
            </a:pPr>
            <a:r>
              <a:rPr lang="fr-FR" sz="2200" dirty="0" smtClean="0"/>
              <a:t>couches tendineuses (</a:t>
            </a:r>
            <a:r>
              <a:rPr lang="fr-FR" sz="2200" dirty="0" err="1" smtClean="0"/>
              <a:t>jing</a:t>
            </a:r>
            <a:r>
              <a:rPr lang="fr-FR" sz="2200" dirty="0" smtClean="0"/>
              <a:t> </a:t>
            </a:r>
            <a:r>
              <a:rPr lang="fr-FR" sz="2200" dirty="0" err="1" smtClean="0"/>
              <a:t>jin</a:t>
            </a:r>
            <a:r>
              <a:rPr lang="fr-FR" sz="2200" dirty="0" smtClean="0"/>
              <a:t>)</a:t>
            </a:r>
          </a:p>
          <a:p>
            <a:pPr>
              <a:buNone/>
            </a:pPr>
            <a:endParaRPr lang="fr-FR" sz="2200" dirty="0" smtClean="0"/>
          </a:p>
          <a:p>
            <a:pPr>
              <a:buNone/>
            </a:pPr>
            <a:r>
              <a:rPr lang="fr-FR" sz="2200" dirty="0" smtClean="0"/>
              <a:t>collatéraux distincts (15 </a:t>
            </a:r>
            <a:r>
              <a:rPr lang="fr-FR" sz="2200" dirty="0" err="1" smtClean="0"/>
              <a:t>luo</a:t>
            </a:r>
            <a:r>
              <a:rPr lang="fr-FR" sz="2200" dirty="0" smtClean="0"/>
              <a:t> mai)</a:t>
            </a:r>
          </a:p>
          <a:p>
            <a:pPr>
              <a:buNone/>
            </a:pPr>
            <a:endParaRPr lang="fr-FR" sz="2200" dirty="0" smtClean="0"/>
          </a:p>
          <a:p>
            <a:pPr>
              <a:buNone/>
            </a:pPr>
            <a:r>
              <a:rPr lang="fr-FR" sz="2200" b="1" dirty="0" smtClean="0"/>
              <a:t>méridiens principaux (12 </a:t>
            </a:r>
            <a:r>
              <a:rPr lang="fr-FR" sz="2200" b="1" dirty="0" err="1" smtClean="0"/>
              <a:t>jing</a:t>
            </a:r>
            <a:r>
              <a:rPr lang="fr-FR" sz="2200" b="1" dirty="0" smtClean="0"/>
              <a:t>)</a:t>
            </a:r>
            <a:endParaRPr lang="fr-FR" sz="2200" dirty="0" smtClean="0"/>
          </a:p>
          <a:p>
            <a:pPr>
              <a:buNone/>
            </a:pPr>
            <a:r>
              <a:rPr lang="fr-FR" sz="2200" dirty="0" smtClean="0"/>
              <a:t>branches divergentes (12 </a:t>
            </a:r>
            <a:r>
              <a:rPr lang="fr-FR" sz="2200" dirty="0" err="1" smtClean="0"/>
              <a:t>jing</a:t>
            </a:r>
            <a:r>
              <a:rPr lang="fr-FR" sz="2200" dirty="0" smtClean="0"/>
              <a:t> </a:t>
            </a:r>
            <a:r>
              <a:rPr lang="fr-FR" sz="2200" dirty="0" err="1" smtClean="0"/>
              <a:t>bie</a:t>
            </a:r>
            <a:r>
              <a:rPr lang="fr-FR" sz="2200" dirty="0" smtClean="0"/>
              <a:t>)</a:t>
            </a:r>
          </a:p>
          <a:p>
            <a:pPr>
              <a:buNone/>
            </a:pPr>
            <a:endParaRPr lang="fr-FR" sz="2200" b="1" dirty="0" smtClean="0"/>
          </a:p>
          <a:p>
            <a:pPr>
              <a:buNone/>
            </a:pPr>
            <a:endParaRPr lang="fr-FR" sz="2200" b="1" dirty="0" smtClean="0"/>
          </a:p>
          <a:p>
            <a:pPr>
              <a:buNone/>
            </a:pPr>
            <a:r>
              <a:rPr lang="fr-FR" sz="2200" b="1" dirty="0" smtClean="0"/>
              <a:t>méridiens extraordinaires (8 qi </a:t>
            </a:r>
            <a:r>
              <a:rPr lang="fr-FR" sz="2200" b="1" dirty="0" err="1" smtClean="0"/>
              <a:t>jing</a:t>
            </a:r>
            <a:r>
              <a:rPr lang="fr-FR" sz="2200" b="1" dirty="0" smtClean="0"/>
              <a:t> </a:t>
            </a:r>
            <a:r>
              <a:rPr lang="fr-FR" sz="2200" b="1" dirty="0" err="1" smtClean="0"/>
              <a:t>ba</a:t>
            </a:r>
            <a:r>
              <a:rPr lang="fr-FR" sz="2200" b="1" dirty="0" smtClean="0"/>
              <a:t> mai)</a:t>
            </a:r>
            <a:endParaRPr lang="fr-FR" sz="2200" dirty="0" smtClean="0"/>
          </a:p>
          <a:p>
            <a:pPr>
              <a:buNone/>
            </a:pPr>
            <a:r>
              <a:rPr lang="fr-FR" sz="2200" dirty="0" smtClean="0"/>
              <a:t>trajets profonds des méridiens principaux et des méridiens distincts</a:t>
            </a:r>
          </a:p>
          <a:p>
            <a:pPr>
              <a:buNone/>
            </a:pPr>
            <a:endParaRPr lang="fr-FR" sz="2000" dirty="0" smtClean="0"/>
          </a:p>
          <a:p>
            <a:pPr>
              <a:buNone/>
            </a:pPr>
            <a:endParaRPr lang="fr-FR" sz="2200" dirty="0" smtClean="0"/>
          </a:p>
          <a:p>
            <a:pPr>
              <a:buNone/>
            </a:pPr>
            <a:endParaRPr lang="fr-FR" sz="2200" dirty="0" smtClean="0"/>
          </a:p>
          <a:p>
            <a:pPr>
              <a:buNone/>
            </a:pPr>
            <a:endParaRPr lang="fr-FR" sz="2200" dirty="0" smtClean="0"/>
          </a:p>
          <a:p>
            <a:pPr>
              <a:buNone/>
            </a:pPr>
            <a:endParaRPr lang="fr-FR" sz="2400" dirty="0" smtClean="0"/>
          </a:p>
          <a:p>
            <a:pPr>
              <a:buNone/>
            </a:pPr>
            <a:endParaRPr lang="fr-FR" sz="2000" dirty="0" smtClean="0"/>
          </a:p>
          <a:p>
            <a:pPr>
              <a:buNone/>
            </a:pPr>
            <a:endParaRPr lang="fr-FR" dirty="0"/>
          </a:p>
        </p:txBody>
      </p:sp>
      <p:pic>
        <p:nvPicPr>
          <p:cNvPr id="6" name="Image 5" descr="Méridiens divers du Poumon_0003.jpg"/>
          <p:cNvPicPr>
            <a:picLocks noChangeAspect="1"/>
          </p:cNvPicPr>
          <p:nvPr/>
        </p:nvPicPr>
        <p:blipFill>
          <a:blip r:embed="rId2" cstate="print"/>
          <a:stretch>
            <a:fillRect/>
          </a:stretch>
        </p:blipFill>
        <p:spPr>
          <a:xfrm>
            <a:off x="4211960" y="1772816"/>
            <a:ext cx="936104" cy="1384475"/>
          </a:xfrm>
          <a:prstGeom prst="rect">
            <a:avLst/>
          </a:prstGeom>
        </p:spPr>
      </p:pic>
      <p:pic>
        <p:nvPicPr>
          <p:cNvPr id="8" name="Image 7" descr="Méridiens divers du Poumon_0002 jing bie.jpg"/>
          <p:cNvPicPr>
            <a:picLocks noChangeAspect="1"/>
          </p:cNvPicPr>
          <p:nvPr/>
        </p:nvPicPr>
        <p:blipFill>
          <a:blip r:embed="rId3" cstate="print"/>
          <a:stretch>
            <a:fillRect/>
          </a:stretch>
        </p:blipFill>
        <p:spPr>
          <a:xfrm>
            <a:off x="7668344" y="4293096"/>
            <a:ext cx="832374" cy="1224932"/>
          </a:xfrm>
          <a:prstGeom prst="rect">
            <a:avLst/>
          </a:prstGeom>
        </p:spPr>
      </p:pic>
      <p:pic>
        <p:nvPicPr>
          <p:cNvPr id="9" name="Image 8" descr="Méridiens divers du Poumon_0002 Luo.jpg"/>
          <p:cNvPicPr>
            <a:picLocks noChangeAspect="1"/>
          </p:cNvPicPr>
          <p:nvPr/>
        </p:nvPicPr>
        <p:blipFill>
          <a:blip r:embed="rId4" cstate="print"/>
          <a:stretch>
            <a:fillRect/>
          </a:stretch>
        </p:blipFill>
        <p:spPr>
          <a:xfrm>
            <a:off x="5148064" y="2564904"/>
            <a:ext cx="954421" cy="1440160"/>
          </a:xfrm>
          <a:prstGeom prst="rect">
            <a:avLst/>
          </a:prstGeom>
        </p:spPr>
      </p:pic>
      <p:pic>
        <p:nvPicPr>
          <p:cNvPr id="10" name="Image 9" descr="Méridiens divers du Poumon_0001.jpg"/>
          <p:cNvPicPr>
            <a:picLocks noChangeAspect="1"/>
          </p:cNvPicPr>
          <p:nvPr/>
        </p:nvPicPr>
        <p:blipFill>
          <a:blip r:embed="rId5" cstate="print"/>
          <a:stretch>
            <a:fillRect/>
          </a:stretch>
        </p:blipFill>
        <p:spPr>
          <a:xfrm>
            <a:off x="6228184" y="3356992"/>
            <a:ext cx="1297273" cy="1484784"/>
          </a:xfrm>
          <a:prstGeom prst="rect">
            <a:avLst/>
          </a:prstGeom>
        </p:spPr>
      </p:pic>
      <p:cxnSp>
        <p:nvCxnSpPr>
          <p:cNvPr id="12" name="Connecteur droit avec flèche 11"/>
          <p:cNvCxnSpPr/>
          <p:nvPr/>
        </p:nvCxnSpPr>
        <p:spPr>
          <a:xfrm>
            <a:off x="3779912" y="2780928"/>
            <a:ext cx="36004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p:nvPr/>
        </p:nvCxnSpPr>
        <p:spPr>
          <a:xfrm>
            <a:off x="4283968" y="3501008"/>
            <a:ext cx="792088"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6" name="Connecteur droit avec flèche 15"/>
          <p:cNvCxnSpPr/>
          <p:nvPr/>
        </p:nvCxnSpPr>
        <p:spPr>
          <a:xfrm>
            <a:off x="4283968" y="4149080"/>
            <a:ext cx="1872208"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p:nvPr/>
        </p:nvCxnSpPr>
        <p:spPr>
          <a:xfrm>
            <a:off x="1691680" y="5085184"/>
            <a:ext cx="5976664"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flipV="1">
            <a:off x="1691680" y="4581128"/>
            <a:ext cx="0" cy="504056"/>
          </a:xfrm>
          <a:prstGeom prst="line">
            <a:avLst/>
          </a:prstGeom>
          <a:ln w="28575"/>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4" name="Espace réservé du contenu 3" descr="Méridiens divers du Poumon_0001.jpg"/>
          <p:cNvPicPr>
            <a:picLocks noGrp="1" noChangeAspect="1"/>
          </p:cNvPicPr>
          <p:nvPr>
            <p:ph idx="1"/>
          </p:nvPr>
        </p:nvPicPr>
        <p:blipFill>
          <a:blip r:embed="rId2" cstate="print"/>
          <a:stretch>
            <a:fillRect/>
          </a:stretch>
        </p:blipFill>
        <p:spPr>
          <a:xfrm>
            <a:off x="314704" y="1340768"/>
            <a:ext cx="4282754" cy="4896544"/>
          </a:xfrm>
          <a:prstGeom prst="rect">
            <a:avLst/>
          </a:prstGeom>
        </p:spPr>
      </p:pic>
      <p:sp>
        <p:nvSpPr>
          <p:cNvPr id="5" name="Rectangle 4"/>
          <p:cNvSpPr/>
          <p:nvPr/>
        </p:nvSpPr>
        <p:spPr>
          <a:xfrm>
            <a:off x="4499992" y="1700808"/>
            <a:ext cx="4320480" cy="1477328"/>
          </a:xfrm>
          <a:prstGeom prst="rect">
            <a:avLst/>
          </a:prstGeom>
        </p:spPr>
        <p:txBody>
          <a:bodyPr wrap="square">
            <a:spAutoFit/>
          </a:bodyPr>
          <a:lstStyle/>
          <a:p>
            <a:pPr>
              <a:buNone/>
            </a:pPr>
            <a:r>
              <a:rPr lang="fr-FR" dirty="0" smtClean="0"/>
              <a:t>Chaque méridien est </a:t>
            </a:r>
            <a:r>
              <a:rPr lang="fr-FR" u="sng" dirty="0" smtClean="0"/>
              <a:t>bilatéral</a:t>
            </a:r>
            <a:r>
              <a:rPr lang="fr-FR" dirty="0" smtClean="0"/>
              <a:t> et circule </a:t>
            </a:r>
            <a:r>
              <a:rPr lang="fr-FR" u="sng" dirty="0" smtClean="0"/>
              <a:t>longitudinalement.</a:t>
            </a:r>
          </a:p>
          <a:p>
            <a:pPr>
              <a:buNone/>
            </a:pPr>
            <a:endParaRPr lang="fr-FR" dirty="0" smtClean="0"/>
          </a:p>
          <a:p>
            <a:pPr>
              <a:buNone/>
            </a:pPr>
            <a:r>
              <a:rPr lang="fr-FR" dirty="0" smtClean="0"/>
              <a:t>Chaque méridien obéit à </a:t>
            </a:r>
            <a:r>
              <a:rPr lang="fr-FR" u="sng" dirty="0" smtClean="0"/>
              <a:t>un sens de circulation</a:t>
            </a:r>
            <a:r>
              <a:rPr lang="fr-FR" dirty="0" smtClean="0"/>
              <a:t> (interne et externe).</a:t>
            </a:r>
            <a:r>
              <a:rPr lang="fr-FR" u="sng" dirty="0" smtClean="0"/>
              <a: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400" dirty="0" smtClean="0"/>
              <a:t>Les (12) méridiens principaux</a:t>
            </a:r>
            <a:endParaRPr lang="fr-FR" sz="2400" dirty="0"/>
          </a:p>
        </p:txBody>
      </p:sp>
      <p:sp>
        <p:nvSpPr>
          <p:cNvPr id="3" name="Espace réservé du contenu 2"/>
          <p:cNvSpPr>
            <a:spLocks noGrp="1"/>
          </p:cNvSpPr>
          <p:nvPr>
            <p:ph idx="1"/>
          </p:nvPr>
        </p:nvSpPr>
        <p:spPr>
          <a:xfrm>
            <a:off x="395536" y="1268760"/>
            <a:ext cx="8291264" cy="4857403"/>
          </a:xfrm>
          <a:solidFill>
            <a:schemeClr val="accent6">
              <a:lumMod val="40000"/>
              <a:lumOff val="60000"/>
            </a:schemeClr>
          </a:solidFill>
        </p:spPr>
        <p:txBody>
          <a:bodyPr>
            <a:normAutofit/>
          </a:bodyPr>
          <a:lstStyle/>
          <a:p>
            <a:pPr>
              <a:buNone/>
            </a:pPr>
            <a:r>
              <a:rPr lang="fr-FR" sz="2000" dirty="0" smtClean="0"/>
              <a:t>Un méridien regroupe un nombre de points déterminés reliés à un organe (</a:t>
            </a:r>
            <a:r>
              <a:rPr lang="fr-FR" sz="2000" dirty="0" err="1" smtClean="0"/>
              <a:t>zang</a:t>
            </a:r>
            <a:r>
              <a:rPr lang="fr-FR" sz="2000" dirty="0" smtClean="0"/>
              <a:t>) ou un viscère (</a:t>
            </a:r>
            <a:r>
              <a:rPr lang="fr-FR" sz="2000" dirty="0" err="1" smtClean="0"/>
              <a:t>fu</a:t>
            </a:r>
            <a:r>
              <a:rPr lang="fr-FR" sz="2000" dirty="0" smtClean="0"/>
              <a:t>). Le méridien du Poumon possède 11 points, etc.</a:t>
            </a:r>
          </a:p>
          <a:p>
            <a:pPr>
              <a:buNone/>
            </a:pPr>
            <a:r>
              <a:rPr lang="fr-FR" sz="2000" dirty="0" smtClean="0"/>
              <a:t>Chaque point est identifié par un nom (chinois) et un code : </a:t>
            </a:r>
          </a:p>
          <a:p>
            <a:pPr>
              <a:buNone/>
            </a:pPr>
            <a:r>
              <a:rPr lang="fr-FR" sz="2000" dirty="0" smtClean="0"/>
              <a:t>	Exemple : nom chinois : </a:t>
            </a:r>
            <a:r>
              <a:rPr lang="ja-JP" altLang="fr-FR" sz="2000" dirty="0" smtClean="0"/>
              <a:t>合谷 </a:t>
            </a:r>
            <a:r>
              <a:rPr lang="fr-FR" sz="2000" dirty="0" smtClean="0">
                <a:solidFill>
                  <a:srgbClr val="FF0000"/>
                </a:solidFill>
              </a:rPr>
              <a:t>hé </a:t>
            </a:r>
            <a:r>
              <a:rPr lang="fr-FR" sz="2000" dirty="0" err="1" smtClean="0">
                <a:solidFill>
                  <a:srgbClr val="FF0000"/>
                </a:solidFill>
              </a:rPr>
              <a:t>gŭ</a:t>
            </a:r>
            <a:r>
              <a:rPr lang="fr-FR" sz="2000" dirty="0" smtClean="0">
                <a:solidFill>
                  <a:srgbClr val="FF0000"/>
                </a:solidFill>
              </a:rPr>
              <a:t>  </a:t>
            </a:r>
            <a:r>
              <a:rPr lang="fr-FR" sz="2000" dirty="0" smtClean="0"/>
              <a:t>(Union des vallées) 	</a:t>
            </a:r>
          </a:p>
          <a:p>
            <a:pPr>
              <a:buNone/>
            </a:pPr>
            <a:r>
              <a:rPr lang="fr-FR" sz="1600" dirty="0" smtClean="0"/>
              <a:t>                               		code : </a:t>
            </a:r>
            <a:r>
              <a:rPr lang="fr-FR" sz="1600" dirty="0" smtClean="0">
                <a:solidFill>
                  <a:srgbClr val="FF0000"/>
                </a:solidFill>
              </a:rPr>
              <a:t>GI4</a:t>
            </a:r>
            <a:r>
              <a:rPr lang="fr-FR" sz="1600" dirty="0" smtClean="0"/>
              <a:t> (4</a:t>
            </a:r>
            <a:r>
              <a:rPr lang="fr-FR" sz="1600" baseline="30000" dirty="0" smtClean="0"/>
              <a:t>e</a:t>
            </a:r>
            <a:r>
              <a:rPr lang="fr-FR" sz="1600" dirty="0" smtClean="0"/>
              <a:t> point du Gros Intestin) situé entre pouce et index</a:t>
            </a:r>
          </a:p>
          <a:p>
            <a:pPr>
              <a:buNone/>
            </a:pPr>
            <a:r>
              <a:rPr lang="fr-FR" sz="2000" dirty="0" smtClean="0"/>
              <a:t>			  	</a:t>
            </a:r>
            <a:r>
              <a:rPr lang="fr-FR" sz="2000" dirty="0" smtClean="0">
                <a:solidFill>
                  <a:srgbClr val="FF0000"/>
                </a:solidFill>
              </a:rPr>
              <a:t>GI4 </a:t>
            </a:r>
            <a:r>
              <a:rPr lang="fr-FR" sz="2000" dirty="0" smtClean="0">
                <a:solidFill>
                  <a:srgbClr val="7030A0"/>
                </a:solidFill>
              </a:rPr>
              <a:t>soigne les affections de la tête et de la gorge</a:t>
            </a:r>
          </a:p>
          <a:p>
            <a:pPr>
              <a:buNone/>
            </a:pPr>
            <a:endParaRPr lang="fr-FR" sz="2000" b="1" dirty="0" smtClean="0"/>
          </a:p>
          <a:p>
            <a:pPr>
              <a:buNone/>
            </a:pPr>
            <a:endParaRPr lang="fr-FR" sz="2000" dirty="0" smtClean="0">
              <a:solidFill>
                <a:srgbClr val="FF0000"/>
              </a:solidFill>
            </a:endParaRPr>
          </a:p>
          <a:p>
            <a:pPr>
              <a:buNone/>
            </a:pPr>
            <a:endParaRPr lang="fr-FR" sz="2000" dirty="0" smtClean="0"/>
          </a:p>
          <a:p>
            <a:pPr>
              <a:buNone/>
            </a:pPr>
            <a:endParaRPr lang="fr-FR" sz="2000" dirty="0" smtClean="0"/>
          </a:p>
          <a:p>
            <a:pPr>
              <a:buNone/>
            </a:pPr>
            <a:endParaRPr lang="fr-FR" dirty="0" smtClean="0"/>
          </a:p>
          <a:p>
            <a:endParaRPr lang="fr-FR" dirty="0"/>
          </a:p>
        </p:txBody>
      </p:sp>
      <p:pic>
        <p:nvPicPr>
          <p:cNvPr id="4" name="Image 3" descr="GI4.jpg"/>
          <p:cNvPicPr>
            <a:picLocks noChangeAspect="1"/>
          </p:cNvPicPr>
          <p:nvPr/>
        </p:nvPicPr>
        <p:blipFill>
          <a:blip r:embed="rId2" cstate="print"/>
          <a:stretch>
            <a:fillRect/>
          </a:stretch>
        </p:blipFill>
        <p:spPr>
          <a:xfrm>
            <a:off x="179512" y="2636912"/>
            <a:ext cx="2736304" cy="3065949"/>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827584" y="764704"/>
            <a:ext cx="7704856" cy="4893647"/>
          </a:xfrm>
          <a:prstGeom prst="rect">
            <a:avLst/>
          </a:prstGeom>
        </p:spPr>
        <p:txBody>
          <a:bodyPr wrap="square">
            <a:spAutoFit/>
          </a:bodyPr>
          <a:lstStyle/>
          <a:p>
            <a:r>
              <a:rPr lang="fr-FR" sz="2400" dirty="0" smtClean="0"/>
              <a:t>Pour les anciens chinois : </a:t>
            </a:r>
            <a:r>
              <a:rPr lang="fr-FR" sz="2400" b="1" dirty="0" smtClean="0"/>
              <a:t>la vie est précieuse</a:t>
            </a:r>
            <a:r>
              <a:rPr lang="fr-FR" sz="2400" dirty="0" smtClean="0"/>
              <a:t>.</a:t>
            </a:r>
          </a:p>
          <a:p>
            <a:r>
              <a:rPr lang="fr-FR" sz="2400" dirty="0" smtClean="0"/>
              <a:t>Ils ont : </a:t>
            </a:r>
          </a:p>
          <a:p>
            <a:pPr>
              <a:buFontTx/>
              <a:buChar char="-"/>
            </a:pPr>
            <a:r>
              <a:rPr lang="fr-FR" sz="2400" dirty="0" smtClean="0"/>
              <a:t> développé des techniques d’entretien de la santé;</a:t>
            </a:r>
          </a:p>
          <a:p>
            <a:pPr>
              <a:buFontTx/>
              <a:buChar char="-"/>
            </a:pPr>
            <a:r>
              <a:rPr lang="fr-FR" sz="2400" dirty="0" smtClean="0"/>
              <a:t> établi des relations entre les organes (Foie, Cœur, Rate, Poumon et Rein) et les émotions (Colère, Joie, Réflexion, Tristesse, Peur); </a:t>
            </a:r>
          </a:p>
          <a:p>
            <a:pPr>
              <a:buFontTx/>
              <a:buChar char="-"/>
            </a:pPr>
            <a:r>
              <a:rPr lang="fr-FR" sz="2400" dirty="0" smtClean="0"/>
              <a:t> mis en évidence le pouvoir régulateur des mouvements corporels (qi gong) et de la respiration; </a:t>
            </a:r>
          </a:p>
          <a:p>
            <a:pPr>
              <a:buFontTx/>
              <a:buChar char="-"/>
            </a:pPr>
            <a:r>
              <a:rPr lang="fr-FR" sz="2400" dirty="0" smtClean="0"/>
              <a:t> identifié les effets des aliments, des substances animales, minérales et végétales (nature, saveur, tropisme) sur le corps humain.</a:t>
            </a:r>
          </a:p>
          <a:p>
            <a:pPr>
              <a:buFontTx/>
              <a:buChar char="-"/>
            </a:pPr>
            <a:r>
              <a:rPr lang="fr-FR" sz="2400" dirty="0" smtClean="0"/>
              <a:t>Ont identifié les effets des rythmes naturels sur l’homme (saisons, yin yang, liquides, etc.)</a:t>
            </a:r>
          </a:p>
        </p:txBody>
      </p:sp>
      <p:sp>
        <p:nvSpPr>
          <p:cNvPr id="4" name="Espace réservé du numéro de diapositive 3"/>
          <p:cNvSpPr>
            <a:spLocks noGrp="1"/>
          </p:cNvSpPr>
          <p:nvPr>
            <p:ph type="sldNum" sz="quarter" idx="12"/>
          </p:nvPr>
        </p:nvSpPr>
        <p:spPr/>
        <p:txBody>
          <a:bodyPr/>
          <a:lstStyle/>
          <a:p>
            <a:fld id="{751DAE19-577A-4432-894D-1E7FDA33FEAB}" type="slidenum">
              <a:rPr lang="fr-FR" smtClean="0"/>
              <a:pPr/>
              <a:t>42</a:t>
            </a:fld>
            <a:endParaRPr lang="fr-F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67544" y="692696"/>
            <a:ext cx="8229600" cy="1143000"/>
          </a:xfrm>
        </p:spPr>
        <p:txBody>
          <a:bodyPr>
            <a:normAutofit fontScale="90000"/>
            <a:scene3d>
              <a:camera prst="orthographicFront"/>
              <a:lightRig rig="threePt" dir="t"/>
            </a:scene3d>
            <a:sp3d extrusionH="63500" contourW="19050">
              <a:extrusionClr>
                <a:srgbClr val="FFC000"/>
              </a:extrusionClr>
              <a:contourClr>
                <a:srgbClr val="FFC000"/>
              </a:contourClr>
            </a:sp3d>
          </a:bodyPr>
          <a:lstStyle/>
          <a:p>
            <a:pPr algn="l"/>
            <a:r>
              <a:rPr lang="fr-FR" sz="3100" b="1" dirty="0" smtClean="0"/>
              <a:t>Deux règles </a:t>
            </a:r>
            <a:r>
              <a:rPr lang="fr-FR" sz="3100" b="1" dirty="0" smtClean="0">
                <a:ln>
                  <a:solidFill>
                    <a:schemeClr val="accent1">
                      <a:alpha val="17000"/>
                    </a:schemeClr>
                  </a:solidFill>
                </a:ln>
                <a:solidFill>
                  <a:srgbClr val="FFC000"/>
                </a:solidFill>
              </a:rPr>
              <a:t>d’or</a:t>
            </a:r>
            <a:r>
              <a:rPr lang="fr-FR" sz="3100" b="1" dirty="0" smtClean="0"/>
              <a:t>: 	</a:t>
            </a:r>
            <a:r>
              <a:rPr lang="fr-FR" sz="3200" b="1" dirty="0" smtClean="0"/>
              <a:t>1) Limiter les excès </a:t>
            </a:r>
            <a:br>
              <a:rPr lang="fr-FR" sz="3200" b="1" dirty="0" smtClean="0"/>
            </a:br>
            <a:r>
              <a:rPr lang="fr-FR" sz="3200" b="1" dirty="0" smtClean="0"/>
              <a:t>			2) faire circuler le Qi en harmonie </a:t>
            </a:r>
            <a:endParaRPr lang="fr-FR" sz="2700" dirty="0"/>
          </a:p>
        </p:txBody>
      </p:sp>
      <p:sp>
        <p:nvSpPr>
          <p:cNvPr id="3" name="Espace réservé du contenu 2"/>
          <p:cNvSpPr>
            <a:spLocks noGrp="1"/>
          </p:cNvSpPr>
          <p:nvPr>
            <p:ph idx="1"/>
          </p:nvPr>
        </p:nvSpPr>
        <p:spPr/>
        <p:txBody>
          <a:bodyPr>
            <a:normAutofit fontScale="92500" lnSpcReduction="10000"/>
          </a:bodyPr>
          <a:lstStyle/>
          <a:p>
            <a:pPr>
              <a:buNone/>
            </a:pPr>
            <a:r>
              <a:rPr lang="fr-FR" sz="2400" b="1" dirty="0" smtClean="0"/>
              <a:t>				</a:t>
            </a:r>
            <a:endParaRPr lang="fr-FR" sz="2400" dirty="0" smtClean="0"/>
          </a:p>
          <a:p>
            <a:r>
              <a:rPr lang="fr-FR" sz="2100" dirty="0" smtClean="0"/>
              <a:t>Quand le Qi circule continuellement dans le corps de façon fluide. On se sent léger : la respiration est calme, ample, lente, fluide et régulière.</a:t>
            </a:r>
          </a:p>
          <a:p>
            <a:pPr>
              <a:buNone/>
            </a:pPr>
            <a:r>
              <a:rPr lang="fr-FR" sz="2100" dirty="0" smtClean="0"/>
              <a:t>	</a:t>
            </a:r>
            <a:r>
              <a:rPr lang="fr-FR" sz="2100" dirty="0" smtClean="0">
                <a:solidFill>
                  <a:srgbClr val="FF0000"/>
                </a:solidFill>
              </a:rPr>
              <a:t>Exercice :</a:t>
            </a:r>
            <a:r>
              <a:rPr lang="fr-FR" sz="2100" dirty="0" smtClean="0"/>
              <a:t> frotter les mains et sentir l’énergie circuler entre les paumes des mains (MC8 </a:t>
            </a:r>
            <a:r>
              <a:rPr lang="fr-FR" sz="2100" dirty="0" err="1" smtClean="0"/>
              <a:t>Laogong</a:t>
            </a:r>
            <a:r>
              <a:rPr lang="fr-FR" sz="2100" dirty="0" smtClean="0"/>
              <a:t>). </a:t>
            </a:r>
          </a:p>
          <a:p>
            <a:pPr>
              <a:buNone/>
            </a:pPr>
            <a:r>
              <a:rPr lang="fr-FR" sz="2100" dirty="0" smtClean="0"/>
              <a:t>      Puis les appliquer sur les yeux.</a:t>
            </a:r>
          </a:p>
          <a:p>
            <a:pPr>
              <a:buNone/>
            </a:pPr>
            <a:endParaRPr lang="fr-FR" sz="2400" dirty="0" smtClean="0"/>
          </a:p>
          <a:p>
            <a:pPr>
              <a:buNone/>
            </a:pPr>
            <a:endParaRPr lang="fr-FR" sz="2400" dirty="0" smtClean="0"/>
          </a:p>
          <a:p>
            <a:r>
              <a:rPr lang="fr-FR" sz="2100" dirty="0" smtClean="0"/>
              <a:t>Si le Qi circule, le Sang circule, </a:t>
            </a:r>
          </a:p>
          <a:p>
            <a:r>
              <a:rPr lang="fr-FR" sz="2100" dirty="0" smtClean="0"/>
              <a:t>les Liquides Organiques circulent.</a:t>
            </a:r>
          </a:p>
          <a:p>
            <a:pPr>
              <a:buNone/>
            </a:pPr>
            <a:endParaRPr lang="fr-FR" sz="2100" dirty="0" smtClean="0"/>
          </a:p>
          <a:p>
            <a:r>
              <a:rPr lang="fr-FR" sz="2100" dirty="0" smtClean="0"/>
              <a:t>Le « mauvais » stress, l’épuisement, les émotions ressenties négativement nuisent à la circulation harmonieuse du Qi.</a:t>
            </a:r>
          </a:p>
        </p:txBody>
      </p:sp>
      <p:pic>
        <p:nvPicPr>
          <p:cNvPr id="4" name="Image 3" descr="MC8 Laogong.jpg"/>
          <p:cNvPicPr>
            <a:picLocks noChangeAspect="1"/>
          </p:cNvPicPr>
          <p:nvPr/>
        </p:nvPicPr>
        <p:blipFill>
          <a:blip r:embed="rId2" cstate="print"/>
          <a:stretch>
            <a:fillRect/>
          </a:stretch>
        </p:blipFill>
        <p:spPr>
          <a:xfrm>
            <a:off x="6804248" y="2924944"/>
            <a:ext cx="2016224" cy="2250757"/>
          </a:xfrm>
          <a:prstGeom prst="rect">
            <a:avLst/>
          </a:prstGeom>
        </p:spPr>
      </p:pic>
      <p:sp>
        <p:nvSpPr>
          <p:cNvPr id="6" name="Espace réservé du numéro de diapositive 5"/>
          <p:cNvSpPr>
            <a:spLocks noGrp="1"/>
          </p:cNvSpPr>
          <p:nvPr>
            <p:ph type="sldNum" sz="quarter" idx="12"/>
          </p:nvPr>
        </p:nvSpPr>
        <p:spPr/>
        <p:txBody>
          <a:bodyPr/>
          <a:lstStyle/>
          <a:p>
            <a:fld id="{751DAE19-577A-4432-894D-1E7FDA33FEAB}" type="slidenum">
              <a:rPr lang="fr-FR" smtClean="0"/>
              <a:pPr/>
              <a:t>43</a:t>
            </a:fld>
            <a:endParaRPr lang="fr-F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descr="2001 0718 Tianjin - puncture sur Crâne.jpg"/>
          <p:cNvPicPr>
            <a:picLocks noGrp="1" noChangeAspect="1"/>
          </p:cNvPicPr>
          <p:nvPr>
            <p:ph idx="1"/>
          </p:nvPr>
        </p:nvPicPr>
        <p:blipFill>
          <a:blip r:embed="rId2" cstate="print"/>
          <a:stretch>
            <a:fillRect/>
          </a:stretch>
        </p:blipFill>
        <p:spPr>
          <a:xfrm>
            <a:off x="3059497" y="1600200"/>
            <a:ext cx="3025006" cy="4525963"/>
          </a:xfr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Ventouses sur le dos</a:t>
            </a:r>
            <a:endParaRPr lang="fr-FR" dirty="0"/>
          </a:p>
        </p:txBody>
      </p:sp>
      <p:pic>
        <p:nvPicPr>
          <p:cNvPr id="4" name="Espace réservé du contenu 3" descr="2006 0703 Shanghai D Dupenne (57).jpg"/>
          <p:cNvPicPr>
            <a:picLocks noGrp="1" noChangeAspect="1"/>
          </p:cNvPicPr>
          <p:nvPr>
            <p:ph idx="1"/>
          </p:nvPr>
        </p:nvPicPr>
        <p:blipFill>
          <a:blip r:embed="rId2" cstate="print"/>
          <a:stretch>
            <a:fillRect/>
          </a:stretch>
        </p:blipFill>
        <p:spPr>
          <a:xfrm>
            <a:off x="1554691" y="1600200"/>
            <a:ext cx="6034617" cy="4525963"/>
          </a:xfr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pic>
        <p:nvPicPr>
          <p:cNvPr id="2" name="Image 1" descr="2006 0703 Shanghai D Dupenne (55).jpg"/>
          <p:cNvPicPr>
            <a:picLocks noChangeAspect="1"/>
          </p:cNvPicPr>
          <p:nvPr/>
        </p:nvPicPr>
        <p:blipFill>
          <a:blip r:embed="rId2" cstate="print"/>
          <a:stretch>
            <a:fillRect/>
          </a:stretch>
        </p:blipFill>
        <p:spPr>
          <a:xfrm>
            <a:off x="2000250" y="0"/>
            <a:ext cx="5143500" cy="685800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Les douze méridiens</a:t>
            </a:r>
            <a:endParaRPr lang="fr-FR" dirty="0"/>
          </a:p>
        </p:txBody>
      </p:sp>
      <p:sp>
        <p:nvSpPr>
          <p:cNvPr id="3" name="Espace réservé du contenu 2"/>
          <p:cNvSpPr>
            <a:spLocks noGrp="1"/>
          </p:cNvSpPr>
          <p:nvPr>
            <p:ph idx="1"/>
          </p:nvPr>
        </p:nvSpPr>
        <p:spPr/>
        <p:txBody>
          <a:bodyPr/>
          <a:lstStyle/>
          <a:p>
            <a:pPr>
              <a:buNone/>
            </a:pPr>
            <a:endParaRPr lang="fr-FR" dirty="0" smtClean="0"/>
          </a:p>
          <a:p>
            <a:pPr algn="ctr">
              <a:buNone/>
            </a:pPr>
            <a:endParaRPr lang="fr-FR" dirty="0"/>
          </a:p>
        </p:txBody>
      </p:sp>
      <p:pic>
        <p:nvPicPr>
          <p:cNvPr id="4" name="Image 3" descr="12 meridiens principaux synthèse.gif"/>
          <p:cNvPicPr>
            <a:picLocks noChangeAspect="1"/>
          </p:cNvPicPr>
          <p:nvPr/>
        </p:nvPicPr>
        <p:blipFill>
          <a:blip r:embed="rId2" cstate="print"/>
          <a:stretch>
            <a:fillRect/>
          </a:stretch>
        </p:blipFill>
        <p:spPr>
          <a:xfrm>
            <a:off x="1187624" y="1590276"/>
            <a:ext cx="6696744" cy="4734598"/>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lvl="0"/>
            <a:r>
              <a:rPr lang="fr-FR" sz="2200" dirty="0" smtClean="0"/>
              <a:t/>
            </a:r>
            <a:br>
              <a:rPr lang="fr-FR" sz="2200" dirty="0" smtClean="0"/>
            </a:br>
            <a:r>
              <a:rPr lang="fr-FR" sz="2200" b="1" dirty="0" smtClean="0"/>
              <a:t>Les huit vaisseaux merveilleux </a:t>
            </a:r>
            <a:br>
              <a:rPr lang="fr-FR" sz="2200" b="1" dirty="0" smtClean="0"/>
            </a:br>
            <a:r>
              <a:rPr lang="en-GB" altLang="zh-CN" sz="2200" b="1" dirty="0" err="1" smtClean="0">
                <a:latin typeface="Arial" pitchFamily="34" charset="0"/>
                <a:ea typeface="Times New Roman" pitchFamily="18" charset="0"/>
                <a:cs typeface="Arial" pitchFamily="34" charset="0"/>
              </a:rPr>
              <a:t>qí</a:t>
            </a:r>
            <a:r>
              <a:rPr lang="en-GB" altLang="zh-CN" sz="2200" b="1" dirty="0" smtClean="0">
                <a:latin typeface="Arial" pitchFamily="34" charset="0"/>
                <a:ea typeface="Times New Roman" pitchFamily="18" charset="0"/>
                <a:cs typeface="Arial" pitchFamily="34" charset="0"/>
              </a:rPr>
              <a:t> </a:t>
            </a:r>
            <a:r>
              <a:rPr lang="en-GB" altLang="zh-CN" sz="2200" b="1" dirty="0" err="1" smtClean="0">
                <a:latin typeface="Arial" pitchFamily="34" charset="0"/>
                <a:ea typeface="Times New Roman" pitchFamily="18" charset="0"/>
                <a:cs typeface="Arial" pitchFamily="34" charset="0"/>
              </a:rPr>
              <a:t>jīng</a:t>
            </a:r>
            <a:r>
              <a:rPr lang="en-GB" altLang="zh-CN" sz="2200" b="1" dirty="0" smtClean="0">
                <a:latin typeface="Arial" pitchFamily="34" charset="0"/>
                <a:ea typeface="Times New Roman" pitchFamily="18" charset="0"/>
                <a:cs typeface="Arial" pitchFamily="34" charset="0"/>
              </a:rPr>
              <a:t> </a:t>
            </a:r>
            <a:r>
              <a:rPr lang="en-GB" altLang="zh-CN" sz="2200" b="1" dirty="0" err="1" smtClean="0">
                <a:latin typeface="Arial" pitchFamily="34" charset="0"/>
                <a:ea typeface="Times New Roman" pitchFamily="18" charset="0"/>
                <a:cs typeface="Arial" pitchFamily="34" charset="0"/>
              </a:rPr>
              <a:t>bā</a:t>
            </a:r>
            <a:r>
              <a:rPr lang="en-GB" altLang="zh-CN" sz="2200" b="1" dirty="0" smtClean="0">
                <a:latin typeface="Arial" pitchFamily="34" charset="0"/>
                <a:ea typeface="Times New Roman" pitchFamily="18" charset="0"/>
                <a:cs typeface="Arial" pitchFamily="34" charset="0"/>
              </a:rPr>
              <a:t> </a:t>
            </a:r>
            <a:r>
              <a:rPr lang="en-GB" altLang="zh-CN" sz="2200" b="1" dirty="0" err="1" smtClean="0">
                <a:latin typeface="Arial" pitchFamily="34" charset="0"/>
                <a:ea typeface="Times New Roman" pitchFamily="18" charset="0"/>
                <a:cs typeface="Arial" pitchFamily="34" charset="0"/>
              </a:rPr>
              <a:t>mài</a:t>
            </a:r>
            <a:r>
              <a:rPr lang="en-GB" altLang="zh-CN" sz="2200" b="1" dirty="0" smtClean="0">
                <a:latin typeface="Arial" pitchFamily="34" charset="0"/>
                <a:ea typeface="Times New Roman" pitchFamily="18" charset="0"/>
                <a:cs typeface="Arial" pitchFamily="34" charset="0"/>
              </a:rPr>
              <a:t> </a:t>
            </a:r>
            <a:r>
              <a:rPr lang="zh-CN" altLang="fr-FR" sz="2200" b="1" dirty="0" smtClean="0">
                <a:latin typeface="Arial" pitchFamily="34" charset="0"/>
                <a:ea typeface="Times New Roman" pitchFamily="18" charset="0"/>
                <a:cs typeface="Arial" pitchFamily="34" charset="0"/>
              </a:rPr>
              <a:t>奇 经 八 脉</a:t>
            </a:r>
            <a:r>
              <a:rPr lang="zh-CN" altLang="fr-FR" sz="5400" b="1" dirty="0" smtClean="0">
                <a:latin typeface="Arial" pitchFamily="34" charset="0"/>
                <a:cs typeface="Arial" pitchFamily="34" charset="0"/>
              </a:rPr>
              <a:t/>
            </a:r>
            <a:br>
              <a:rPr lang="zh-CN" altLang="fr-FR" sz="5400" b="1" dirty="0" smtClean="0">
                <a:latin typeface="Arial" pitchFamily="34" charset="0"/>
                <a:cs typeface="Arial" pitchFamily="34" charset="0"/>
              </a:rPr>
            </a:br>
            <a:endParaRPr lang="fr-FR" b="1" dirty="0"/>
          </a:p>
        </p:txBody>
      </p:sp>
      <p:sp>
        <p:nvSpPr>
          <p:cNvPr id="4" name="ZoneTexte 3"/>
          <p:cNvSpPr txBox="1"/>
          <p:nvPr/>
        </p:nvSpPr>
        <p:spPr>
          <a:xfrm>
            <a:off x="755576" y="1340768"/>
            <a:ext cx="7776864" cy="2031325"/>
          </a:xfrm>
          <a:prstGeom prst="rect">
            <a:avLst/>
          </a:prstGeom>
          <a:noFill/>
        </p:spPr>
        <p:txBody>
          <a:bodyPr wrap="square" rtlCol="0">
            <a:spAutoFit/>
          </a:bodyPr>
          <a:lstStyle/>
          <a:p>
            <a:r>
              <a:rPr lang="fr-FR" dirty="0" smtClean="0"/>
              <a:t>Ils forment l’armature des 5 Organes et des 12 méridiens principaux</a:t>
            </a:r>
          </a:p>
          <a:p>
            <a:r>
              <a:rPr lang="fr-FR" dirty="0" smtClean="0"/>
              <a:t>Ce sont les premiers méridiens à se former dans le fœtus avant la naissance</a:t>
            </a:r>
          </a:p>
          <a:p>
            <a:r>
              <a:rPr lang="fr-FR" dirty="0" smtClean="0"/>
              <a:t>Ils représentent la fusion entre les énergies parentales, et les énergies pré et postnatales.</a:t>
            </a:r>
          </a:p>
          <a:p>
            <a:r>
              <a:rPr lang="fr-FR" dirty="0" smtClean="0"/>
              <a:t>Globalement, </a:t>
            </a:r>
            <a:r>
              <a:rPr lang="fr-FR" b="1" dirty="0" smtClean="0"/>
              <a:t>ils forment et régulent les réserves énergétiques les plus profondes du corps.</a:t>
            </a:r>
          </a:p>
          <a:p>
            <a:endParaRPr lang="fr-FR" dirty="0"/>
          </a:p>
        </p:txBody>
      </p:sp>
      <p:sp>
        <p:nvSpPr>
          <p:cNvPr id="1026" name="Rectangle 2"/>
          <p:cNvSpPr>
            <a:spLocks noChangeArrowheads="1"/>
          </p:cNvSpPr>
          <p:nvPr/>
        </p:nvSpPr>
        <p:spPr bwMode="auto">
          <a:xfrm>
            <a:off x="0" y="13156"/>
            <a:ext cx="184731"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zh-CN" sz="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zh-CN"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ZoneTexte 5"/>
          <p:cNvSpPr txBox="1"/>
          <p:nvPr/>
        </p:nvSpPr>
        <p:spPr>
          <a:xfrm>
            <a:off x="755576" y="3429000"/>
            <a:ext cx="7848872" cy="2554545"/>
          </a:xfrm>
          <a:prstGeom prst="rect">
            <a:avLst/>
          </a:prstGeom>
          <a:noFill/>
        </p:spPr>
        <p:txBody>
          <a:bodyPr wrap="square" rtlCol="0">
            <a:spAutoFit/>
          </a:bodyPr>
          <a:lstStyle/>
          <a:p>
            <a:pPr lvl="0" fontAlgn="base">
              <a:spcBef>
                <a:spcPct val="0"/>
              </a:spcBef>
              <a:spcAft>
                <a:spcPct val="0"/>
              </a:spcAft>
            </a:pPr>
            <a:r>
              <a:rPr lang="fr-FR" altLang="zh-CN" sz="1600" dirty="0" smtClean="0">
                <a:latin typeface="+mj-lt"/>
                <a:ea typeface="Times New Roman" pitchFamily="18" charset="0"/>
                <a:cs typeface="Arial" pitchFamily="34" charset="0"/>
              </a:rPr>
              <a:t>Les huit vaisseaux merveilleux :</a:t>
            </a:r>
          </a:p>
          <a:p>
            <a:pPr lvl="0" fontAlgn="base">
              <a:spcBef>
                <a:spcPct val="0"/>
              </a:spcBef>
              <a:spcAft>
                <a:spcPct val="0"/>
              </a:spcAft>
            </a:pPr>
            <a:endParaRPr lang="fr-FR" altLang="zh-CN" sz="1600" dirty="0" smtClean="0">
              <a:latin typeface="+mj-lt"/>
              <a:cs typeface="Arial" pitchFamily="34" charset="0"/>
            </a:endParaRPr>
          </a:p>
          <a:p>
            <a:pPr lvl="0" eaLnBrk="0" fontAlgn="base" hangingPunct="0">
              <a:spcBef>
                <a:spcPct val="0"/>
              </a:spcBef>
              <a:spcAft>
                <a:spcPct val="0"/>
              </a:spcAft>
              <a:buFontTx/>
              <a:buAutoNum type="arabicPeriod"/>
            </a:pPr>
            <a:r>
              <a:rPr lang="fr-FR" altLang="zh-CN" sz="1600" b="1" dirty="0" err="1" smtClean="0">
                <a:latin typeface="+mj-lt"/>
                <a:ea typeface="Times New Roman" pitchFamily="18" charset="0"/>
                <a:cs typeface="Arial" pitchFamily="34" charset="0"/>
              </a:rPr>
              <a:t>Dū</a:t>
            </a:r>
            <a:r>
              <a:rPr lang="fr-FR" altLang="zh-CN" sz="1600" b="1" dirty="0" smtClean="0">
                <a:latin typeface="+mj-lt"/>
                <a:ea typeface="Times New Roman" pitchFamily="18" charset="0"/>
                <a:cs typeface="Arial" pitchFamily="34" charset="0"/>
              </a:rPr>
              <a:t> </a:t>
            </a:r>
            <a:r>
              <a:rPr lang="fr-FR" altLang="zh-CN" sz="1600" b="1" dirty="0" err="1" smtClean="0">
                <a:latin typeface="+mj-lt"/>
                <a:ea typeface="Times New Roman" pitchFamily="18" charset="0"/>
                <a:cs typeface="Arial" pitchFamily="34" charset="0"/>
              </a:rPr>
              <a:t>mài</a:t>
            </a:r>
            <a:r>
              <a:rPr lang="fr-FR" altLang="zh-CN" sz="1600" b="1" dirty="0" smtClean="0">
                <a:latin typeface="+mj-lt"/>
                <a:ea typeface="Times New Roman" pitchFamily="18" charset="0"/>
                <a:cs typeface="Arial" pitchFamily="34" charset="0"/>
              </a:rPr>
              <a:t> </a:t>
            </a:r>
            <a:r>
              <a:rPr lang="zh-CN" altLang="fr-FR" sz="1600" b="1" dirty="0" smtClean="0">
                <a:latin typeface="+mj-lt"/>
                <a:ea typeface="Times New Roman" pitchFamily="18" charset="0"/>
                <a:cs typeface="MS Gothic" pitchFamily="49" charset="-128"/>
              </a:rPr>
              <a:t>督</a:t>
            </a:r>
            <a:r>
              <a:rPr lang="zh-CN" altLang="fr-FR" sz="1600" b="1" dirty="0" smtClean="0">
                <a:latin typeface="+mj-lt"/>
                <a:ea typeface="Times New Roman" pitchFamily="18" charset="0"/>
                <a:cs typeface="Arial" pitchFamily="34" charset="0"/>
              </a:rPr>
              <a:t> </a:t>
            </a:r>
            <a:r>
              <a:rPr lang="zh-CN" altLang="fr-FR" sz="1600" b="1" dirty="0" smtClean="0">
                <a:latin typeface="+mj-lt"/>
                <a:ea typeface="Times New Roman" pitchFamily="18" charset="0"/>
                <a:cs typeface="MS Gothic" pitchFamily="49" charset="-128"/>
              </a:rPr>
              <a:t>脉</a:t>
            </a:r>
            <a:r>
              <a:rPr lang="fr-FR" altLang="zh-CN" sz="1600" b="1" dirty="0" smtClean="0">
                <a:latin typeface="+mj-lt"/>
                <a:ea typeface="Times New Roman" pitchFamily="18" charset="0"/>
                <a:cs typeface="Arial" pitchFamily="34" charset="0"/>
              </a:rPr>
              <a:t>(le vaisseau Gouverneur) </a:t>
            </a:r>
          </a:p>
          <a:p>
            <a:pPr lvl="0" eaLnBrk="0" fontAlgn="base" hangingPunct="0">
              <a:spcBef>
                <a:spcPct val="0"/>
              </a:spcBef>
              <a:spcAft>
                <a:spcPct val="0"/>
              </a:spcAft>
              <a:buFontTx/>
              <a:buAutoNum type="arabicPeriod"/>
            </a:pPr>
            <a:r>
              <a:rPr lang="fr-FR" altLang="zh-CN" sz="1600" b="1" dirty="0" err="1" smtClean="0">
                <a:latin typeface="+mj-lt"/>
                <a:ea typeface="Times New Roman" pitchFamily="18" charset="0"/>
                <a:cs typeface="Arial" pitchFamily="34" charset="0"/>
              </a:rPr>
              <a:t>Rén</a:t>
            </a:r>
            <a:r>
              <a:rPr lang="fr-FR" altLang="zh-CN" sz="1600" b="1" dirty="0" smtClean="0">
                <a:latin typeface="+mj-lt"/>
                <a:ea typeface="Times New Roman" pitchFamily="18" charset="0"/>
                <a:cs typeface="Arial" pitchFamily="34" charset="0"/>
              </a:rPr>
              <a:t> </a:t>
            </a:r>
            <a:r>
              <a:rPr lang="fr-FR" altLang="zh-CN" sz="1600" b="1" dirty="0" err="1" smtClean="0">
                <a:latin typeface="+mj-lt"/>
                <a:ea typeface="Times New Roman" pitchFamily="18" charset="0"/>
                <a:cs typeface="Arial" pitchFamily="34" charset="0"/>
              </a:rPr>
              <a:t>mài</a:t>
            </a:r>
            <a:r>
              <a:rPr lang="fr-FR" altLang="zh-CN" sz="1600" b="1" dirty="0" smtClean="0">
                <a:latin typeface="+mj-lt"/>
                <a:ea typeface="Times New Roman" pitchFamily="18" charset="0"/>
                <a:cs typeface="Arial" pitchFamily="34" charset="0"/>
              </a:rPr>
              <a:t> </a:t>
            </a:r>
            <a:r>
              <a:rPr lang="zh-CN" altLang="fr-FR" sz="1600" b="1" dirty="0" smtClean="0">
                <a:latin typeface="+mj-lt"/>
                <a:ea typeface="Times New Roman" pitchFamily="18" charset="0"/>
                <a:cs typeface="MS Gothic" pitchFamily="49" charset="-128"/>
              </a:rPr>
              <a:t>妊</a:t>
            </a:r>
            <a:r>
              <a:rPr lang="zh-CN" altLang="fr-FR" sz="1600" b="1" dirty="0" smtClean="0">
                <a:latin typeface="+mj-lt"/>
                <a:ea typeface="Times New Roman" pitchFamily="18" charset="0"/>
                <a:cs typeface="Arial" pitchFamily="34" charset="0"/>
              </a:rPr>
              <a:t> </a:t>
            </a:r>
            <a:r>
              <a:rPr lang="zh-CN" altLang="fr-FR" sz="1600" b="1" dirty="0" smtClean="0">
                <a:latin typeface="+mj-lt"/>
                <a:ea typeface="Times New Roman" pitchFamily="18" charset="0"/>
                <a:cs typeface="MS Gothic" pitchFamily="49" charset="-128"/>
              </a:rPr>
              <a:t>脉</a:t>
            </a:r>
            <a:r>
              <a:rPr lang="zh-CN" altLang="fr-FR" sz="1600" b="1" dirty="0" smtClean="0">
                <a:latin typeface="+mj-lt"/>
                <a:ea typeface="Times New Roman" pitchFamily="18" charset="0"/>
                <a:cs typeface="Arial" pitchFamily="34" charset="0"/>
              </a:rPr>
              <a:t> </a:t>
            </a:r>
            <a:r>
              <a:rPr lang="fr-FR" altLang="zh-CN" sz="1600" b="1" dirty="0" smtClean="0">
                <a:latin typeface="+mj-lt"/>
                <a:ea typeface="Times New Roman" pitchFamily="18" charset="0"/>
                <a:cs typeface="Arial" pitchFamily="34" charset="0"/>
              </a:rPr>
              <a:t>(le vaisseau Conception) </a:t>
            </a:r>
          </a:p>
          <a:p>
            <a:pPr lvl="0" eaLnBrk="0" fontAlgn="base" hangingPunct="0">
              <a:spcBef>
                <a:spcPct val="0"/>
              </a:spcBef>
              <a:spcAft>
                <a:spcPct val="0"/>
              </a:spcAft>
              <a:buFontTx/>
              <a:buAutoNum type="arabicPeriod"/>
            </a:pPr>
            <a:r>
              <a:rPr lang="fr-FR" altLang="zh-CN" sz="1600" dirty="0" err="1" smtClean="0">
                <a:latin typeface="+mj-lt"/>
                <a:ea typeface="Times New Roman" pitchFamily="18" charset="0"/>
                <a:cs typeface="Arial" pitchFamily="34" charset="0"/>
              </a:rPr>
              <a:t>Chōng</a:t>
            </a:r>
            <a:r>
              <a:rPr lang="fr-FR" altLang="zh-CN" sz="1600" dirty="0" smtClean="0">
                <a:latin typeface="+mj-lt"/>
                <a:ea typeface="Times New Roman" pitchFamily="18" charset="0"/>
                <a:cs typeface="Arial" pitchFamily="34" charset="0"/>
              </a:rPr>
              <a:t> </a:t>
            </a:r>
            <a:r>
              <a:rPr lang="fr-FR" altLang="zh-CN" sz="1600" dirty="0" err="1" smtClean="0">
                <a:latin typeface="+mj-lt"/>
                <a:ea typeface="Times New Roman" pitchFamily="18" charset="0"/>
                <a:cs typeface="Arial" pitchFamily="34" charset="0"/>
              </a:rPr>
              <a:t>mài</a:t>
            </a:r>
            <a:r>
              <a:rPr lang="fr-FR" altLang="zh-CN" sz="1600" dirty="0" smtClean="0">
                <a:latin typeface="+mj-lt"/>
                <a:ea typeface="Times New Roman" pitchFamily="18" charset="0"/>
                <a:cs typeface="Arial" pitchFamily="34" charset="0"/>
              </a:rPr>
              <a:t> </a:t>
            </a:r>
            <a:r>
              <a:rPr lang="zh-CN" altLang="fr-FR" sz="1600" dirty="0" smtClean="0">
                <a:latin typeface="+mj-lt"/>
                <a:ea typeface="Times New Roman" pitchFamily="18" charset="0"/>
                <a:cs typeface="MS Gothic" pitchFamily="49" charset="-128"/>
              </a:rPr>
              <a:t>冲</a:t>
            </a:r>
            <a:r>
              <a:rPr lang="zh-CN" altLang="fr-FR" sz="1600" dirty="0" smtClean="0">
                <a:latin typeface="+mj-lt"/>
                <a:ea typeface="Times New Roman" pitchFamily="18" charset="0"/>
                <a:cs typeface="Arial" pitchFamily="34" charset="0"/>
              </a:rPr>
              <a:t> </a:t>
            </a:r>
            <a:r>
              <a:rPr lang="zh-CN" altLang="fr-FR" sz="1600" dirty="0" smtClean="0">
                <a:latin typeface="+mj-lt"/>
                <a:ea typeface="Times New Roman" pitchFamily="18" charset="0"/>
                <a:cs typeface="MS Gothic" pitchFamily="49" charset="-128"/>
              </a:rPr>
              <a:t>脉</a:t>
            </a:r>
            <a:r>
              <a:rPr lang="zh-CN" altLang="fr-FR" sz="1600" dirty="0" smtClean="0">
                <a:latin typeface="+mj-lt"/>
                <a:ea typeface="Times New Roman" pitchFamily="18" charset="0"/>
                <a:cs typeface="Arial" pitchFamily="34" charset="0"/>
              </a:rPr>
              <a:t> </a:t>
            </a:r>
            <a:r>
              <a:rPr lang="fr-FR" altLang="zh-CN" sz="1600" dirty="0" smtClean="0">
                <a:latin typeface="+mj-lt"/>
                <a:ea typeface="Times New Roman" pitchFamily="18" charset="0"/>
                <a:cs typeface="Arial" pitchFamily="34" charset="0"/>
              </a:rPr>
              <a:t>(le vaisseau Pénétrant) </a:t>
            </a:r>
          </a:p>
          <a:p>
            <a:pPr lvl="0" eaLnBrk="0" fontAlgn="base" hangingPunct="0">
              <a:spcBef>
                <a:spcPct val="0"/>
              </a:spcBef>
              <a:spcAft>
                <a:spcPct val="0"/>
              </a:spcAft>
              <a:buFontTx/>
              <a:buAutoNum type="arabicPeriod"/>
            </a:pPr>
            <a:r>
              <a:rPr lang="fr-FR" altLang="zh-CN" sz="1600" dirty="0" err="1" smtClean="0">
                <a:latin typeface="+mj-lt"/>
                <a:ea typeface="Times New Roman" pitchFamily="18" charset="0"/>
                <a:cs typeface="Arial" pitchFamily="34" charset="0"/>
              </a:rPr>
              <a:t>Dài</a:t>
            </a:r>
            <a:r>
              <a:rPr lang="fr-FR" altLang="zh-CN" sz="1600" dirty="0" smtClean="0">
                <a:latin typeface="+mj-lt"/>
                <a:ea typeface="Times New Roman" pitchFamily="18" charset="0"/>
                <a:cs typeface="Arial" pitchFamily="34" charset="0"/>
              </a:rPr>
              <a:t>  </a:t>
            </a:r>
            <a:r>
              <a:rPr lang="fr-FR" altLang="zh-CN" sz="1600" dirty="0" err="1" smtClean="0">
                <a:latin typeface="+mj-lt"/>
                <a:ea typeface="Times New Roman" pitchFamily="18" charset="0"/>
                <a:cs typeface="Arial" pitchFamily="34" charset="0"/>
              </a:rPr>
              <a:t>mài</a:t>
            </a:r>
            <a:r>
              <a:rPr lang="fr-FR" altLang="zh-CN" sz="1600" dirty="0" smtClean="0">
                <a:latin typeface="+mj-lt"/>
                <a:ea typeface="Times New Roman" pitchFamily="18" charset="0"/>
                <a:cs typeface="Arial" pitchFamily="34" charset="0"/>
              </a:rPr>
              <a:t> </a:t>
            </a:r>
            <a:r>
              <a:rPr lang="zh-CN" altLang="fr-FR" sz="1600" dirty="0" smtClean="0">
                <a:latin typeface="+mj-lt"/>
                <a:ea typeface="Times New Roman" pitchFamily="18" charset="0"/>
                <a:cs typeface="MingLiU"/>
              </a:rPr>
              <a:t>带</a:t>
            </a:r>
            <a:r>
              <a:rPr lang="zh-CN" altLang="fr-FR" sz="1600" dirty="0" smtClean="0">
                <a:latin typeface="+mj-lt"/>
                <a:ea typeface="Times New Roman" pitchFamily="18" charset="0"/>
                <a:cs typeface="Arial" pitchFamily="34" charset="0"/>
              </a:rPr>
              <a:t> </a:t>
            </a:r>
            <a:r>
              <a:rPr lang="zh-CN" altLang="fr-FR" sz="1600" dirty="0" smtClean="0">
                <a:latin typeface="+mj-lt"/>
                <a:ea typeface="Times New Roman" pitchFamily="18" charset="0"/>
                <a:cs typeface="MS Gothic" pitchFamily="49" charset="-128"/>
              </a:rPr>
              <a:t>脉</a:t>
            </a:r>
            <a:r>
              <a:rPr lang="fr-FR" altLang="zh-CN" sz="1600" dirty="0" smtClean="0">
                <a:latin typeface="+mj-lt"/>
                <a:ea typeface="Times New Roman" pitchFamily="18" charset="0"/>
                <a:cs typeface="Arial" pitchFamily="34" charset="0"/>
              </a:rPr>
              <a:t>(le vaisseau Ceinture) </a:t>
            </a:r>
          </a:p>
          <a:p>
            <a:pPr lvl="0" eaLnBrk="0" fontAlgn="base" hangingPunct="0">
              <a:spcBef>
                <a:spcPct val="0"/>
              </a:spcBef>
              <a:spcAft>
                <a:spcPct val="0"/>
              </a:spcAft>
              <a:buFontTx/>
              <a:buAutoNum type="arabicPeriod"/>
            </a:pPr>
            <a:r>
              <a:rPr lang="fr-FR" altLang="zh-CN" sz="1600" dirty="0" err="1" smtClean="0">
                <a:latin typeface="+mj-lt"/>
                <a:ea typeface="Times New Roman" pitchFamily="18" charset="0"/>
                <a:cs typeface="Arial" pitchFamily="34" charset="0"/>
              </a:rPr>
              <a:t>Yīn</a:t>
            </a:r>
            <a:r>
              <a:rPr lang="fr-FR" altLang="zh-CN" sz="1600" dirty="0" smtClean="0">
                <a:latin typeface="+mj-lt"/>
                <a:ea typeface="Times New Roman" pitchFamily="18" charset="0"/>
                <a:cs typeface="Arial" pitchFamily="34" charset="0"/>
              </a:rPr>
              <a:t> </a:t>
            </a:r>
            <a:r>
              <a:rPr lang="fr-FR" altLang="zh-CN" sz="1600" dirty="0" err="1" smtClean="0">
                <a:latin typeface="+mj-lt"/>
                <a:ea typeface="Times New Roman" pitchFamily="18" charset="0"/>
                <a:cs typeface="Arial" pitchFamily="34" charset="0"/>
              </a:rPr>
              <a:t>Qiāo</a:t>
            </a:r>
            <a:r>
              <a:rPr lang="fr-FR" altLang="zh-CN" sz="1600" dirty="0" smtClean="0">
                <a:latin typeface="+mj-lt"/>
                <a:ea typeface="Times New Roman" pitchFamily="18" charset="0"/>
                <a:cs typeface="Arial" pitchFamily="34" charset="0"/>
              </a:rPr>
              <a:t> </a:t>
            </a:r>
            <a:r>
              <a:rPr lang="fr-FR" altLang="zh-CN" sz="1600" dirty="0" err="1" smtClean="0">
                <a:latin typeface="+mj-lt"/>
                <a:ea typeface="Times New Roman" pitchFamily="18" charset="0"/>
                <a:cs typeface="Arial" pitchFamily="34" charset="0"/>
              </a:rPr>
              <a:t>mài</a:t>
            </a:r>
            <a:r>
              <a:rPr lang="fr-FR" altLang="zh-CN" sz="1600" dirty="0" smtClean="0">
                <a:latin typeface="+mj-lt"/>
                <a:ea typeface="Times New Roman" pitchFamily="18" charset="0"/>
                <a:cs typeface="Arial" pitchFamily="34" charset="0"/>
              </a:rPr>
              <a:t> </a:t>
            </a:r>
            <a:r>
              <a:rPr lang="zh-CN" altLang="fr-FR" sz="1600" dirty="0" smtClean="0">
                <a:latin typeface="+mj-lt"/>
                <a:ea typeface="Times New Roman" pitchFamily="18" charset="0"/>
                <a:cs typeface="MS Gothic" pitchFamily="49" charset="-128"/>
              </a:rPr>
              <a:t>阴</a:t>
            </a:r>
            <a:r>
              <a:rPr lang="zh-CN" altLang="fr-FR" sz="1600" dirty="0" smtClean="0">
                <a:latin typeface="+mj-lt"/>
                <a:ea typeface="Times New Roman" pitchFamily="18" charset="0"/>
                <a:cs typeface="Arial" pitchFamily="34" charset="0"/>
              </a:rPr>
              <a:t> </a:t>
            </a:r>
            <a:r>
              <a:rPr lang="zh-CN" altLang="fr-FR" sz="1600" dirty="0" smtClean="0">
                <a:latin typeface="+mj-lt"/>
                <a:ea typeface="Times New Roman" pitchFamily="18" charset="0"/>
                <a:cs typeface="MingLiU"/>
              </a:rPr>
              <a:t>跷</a:t>
            </a:r>
            <a:r>
              <a:rPr lang="zh-CN" altLang="fr-FR" sz="1600" dirty="0" smtClean="0">
                <a:latin typeface="+mj-lt"/>
                <a:ea typeface="Times New Roman" pitchFamily="18" charset="0"/>
                <a:cs typeface="Arial" pitchFamily="34" charset="0"/>
              </a:rPr>
              <a:t> </a:t>
            </a:r>
            <a:r>
              <a:rPr lang="zh-CN" altLang="fr-FR" sz="1600" dirty="0" smtClean="0">
                <a:latin typeface="+mj-lt"/>
                <a:ea typeface="Times New Roman" pitchFamily="18" charset="0"/>
                <a:cs typeface="MS Gothic" pitchFamily="49" charset="-128"/>
              </a:rPr>
              <a:t>脉</a:t>
            </a:r>
            <a:r>
              <a:rPr lang="zh-CN" altLang="fr-FR" sz="1600" dirty="0" smtClean="0">
                <a:latin typeface="+mj-lt"/>
                <a:ea typeface="Times New Roman" pitchFamily="18" charset="0"/>
                <a:cs typeface="Arial" pitchFamily="34" charset="0"/>
              </a:rPr>
              <a:t> </a:t>
            </a:r>
            <a:r>
              <a:rPr lang="fr-FR" altLang="zh-CN" sz="1600" dirty="0" smtClean="0">
                <a:latin typeface="+mj-lt"/>
                <a:ea typeface="Times New Roman" pitchFamily="18" charset="0"/>
                <a:cs typeface="Arial" pitchFamily="34" charset="0"/>
              </a:rPr>
              <a:t>(le vaisseau du talon yin) </a:t>
            </a:r>
          </a:p>
          <a:p>
            <a:pPr lvl="0" eaLnBrk="0" fontAlgn="base" hangingPunct="0">
              <a:spcBef>
                <a:spcPct val="0"/>
              </a:spcBef>
              <a:spcAft>
                <a:spcPct val="0"/>
              </a:spcAft>
              <a:buFontTx/>
              <a:buAutoNum type="arabicPeriod"/>
            </a:pPr>
            <a:r>
              <a:rPr lang="fr-FR" altLang="zh-CN" sz="1600" dirty="0" err="1" smtClean="0">
                <a:latin typeface="+mj-lt"/>
                <a:ea typeface="Times New Roman" pitchFamily="18" charset="0"/>
                <a:cs typeface="Arial" pitchFamily="34" charset="0"/>
              </a:rPr>
              <a:t>Yáng</a:t>
            </a:r>
            <a:r>
              <a:rPr lang="fr-FR" altLang="zh-CN" sz="1600" dirty="0" smtClean="0">
                <a:latin typeface="+mj-lt"/>
                <a:ea typeface="Times New Roman" pitchFamily="18" charset="0"/>
                <a:cs typeface="Arial" pitchFamily="34" charset="0"/>
              </a:rPr>
              <a:t> </a:t>
            </a:r>
            <a:r>
              <a:rPr lang="fr-FR" altLang="zh-CN" sz="1600" dirty="0" err="1" smtClean="0">
                <a:latin typeface="+mj-lt"/>
                <a:ea typeface="Times New Roman" pitchFamily="18" charset="0"/>
                <a:cs typeface="Arial" pitchFamily="34" charset="0"/>
              </a:rPr>
              <a:t>Qiāo</a:t>
            </a:r>
            <a:r>
              <a:rPr lang="fr-FR" altLang="zh-CN" sz="1600" dirty="0" smtClean="0">
                <a:latin typeface="+mj-lt"/>
                <a:ea typeface="Times New Roman" pitchFamily="18" charset="0"/>
                <a:cs typeface="Arial" pitchFamily="34" charset="0"/>
              </a:rPr>
              <a:t> </a:t>
            </a:r>
            <a:r>
              <a:rPr lang="fr-FR" altLang="zh-CN" sz="1600" dirty="0" err="1" smtClean="0">
                <a:latin typeface="+mj-lt"/>
                <a:ea typeface="Times New Roman" pitchFamily="18" charset="0"/>
                <a:cs typeface="Arial" pitchFamily="34" charset="0"/>
              </a:rPr>
              <a:t>mài</a:t>
            </a:r>
            <a:r>
              <a:rPr lang="fr-FR" altLang="zh-CN" sz="1600" dirty="0" smtClean="0">
                <a:latin typeface="+mj-lt"/>
                <a:ea typeface="Times New Roman" pitchFamily="18" charset="0"/>
                <a:cs typeface="Arial" pitchFamily="34" charset="0"/>
              </a:rPr>
              <a:t> </a:t>
            </a:r>
            <a:r>
              <a:rPr lang="zh-CN" altLang="fr-FR" sz="1600" dirty="0" smtClean="0">
                <a:latin typeface="+mj-lt"/>
                <a:ea typeface="Times New Roman" pitchFamily="18" charset="0"/>
                <a:cs typeface="MS Gothic" pitchFamily="49" charset="-128"/>
              </a:rPr>
              <a:t>阳</a:t>
            </a:r>
            <a:r>
              <a:rPr lang="zh-CN" altLang="fr-FR" sz="1600" dirty="0" smtClean="0">
                <a:latin typeface="+mj-lt"/>
                <a:ea typeface="Times New Roman" pitchFamily="18" charset="0"/>
                <a:cs typeface="Arial" pitchFamily="34" charset="0"/>
              </a:rPr>
              <a:t> </a:t>
            </a:r>
            <a:r>
              <a:rPr lang="zh-CN" altLang="fr-FR" sz="1600" dirty="0" smtClean="0">
                <a:latin typeface="+mj-lt"/>
                <a:ea typeface="Times New Roman" pitchFamily="18" charset="0"/>
                <a:cs typeface="MingLiU"/>
              </a:rPr>
              <a:t>跷</a:t>
            </a:r>
            <a:r>
              <a:rPr lang="zh-CN" altLang="fr-FR" sz="1600" dirty="0" smtClean="0">
                <a:latin typeface="+mj-lt"/>
                <a:ea typeface="Times New Roman" pitchFamily="18" charset="0"/>
                <a:cs typeface="Arial" pitchFamily="34" charset="0"/>
              </a:rPr>
              <a:t> </a:t>
            </a:r>
            <a:r>
              <a:rPr lang="zh-CN" altLang="fr-FR" sz="1600" dirty="0" smtClean="0">
                <a:latin typeface="+mj-lt"/>
                <a:ea typeface="Times New Roman" pitchFamily="18" charset="0"/>
                <a:cs typeface="MS Gothic" pitchFamily="49" charset="-128"/>
              </a:rPr>
              <a:t>脉</a:t>
            </a:r>
            <a:r>
              <a:rPr lang="zh-CN" altLang="fr-FR" sz="1600" dirty="0" smtClean="0">
                <a:latin typeface="+mj-lt"/>
                <a:ea typeface="Times New Roman" pitchFamily="18" charset="0"/>
                <a:cs typeface="Arial" pitchFamily="34" charset="0"/>
              </a:rPr>
              <a:t> </a:t>
            </a:r>
            <a:r>
              <a:rPr lang="fr-FR" altLang="zh-CN" sz="1600" dirty="0" smtClean="0">
                <a:latin typeface="+mj-lt"/>
                <a:ea typeface="Times New Roman" pitchFamily="18" charset="0"/>
                <a:cs typeface="Arial" pitchFamily="34" charset="0"/>
              </a:rPr>
              <a:t>(le vaisseau du talon yang) </a:t>
            </a:r>
          </a:p>
          <a:p>
            <a:pPr lvl="0" eaLnBrk="0" fontAlgn="base" hangingPunct="0">
              <a:spcBef>
                <a:spcPct val="0"/>
              </a:spcBef>
              <a:spcAft>
                <a:spcPct val="0"/>
              </a:spcAft>
              <a:buFontTx/>
              <a:buAutoNum type="arabicPeriod"/>
            </a:pPr>
            <a:r>
              <a:rPr lang="fr-FR" altLang="zh-CN" sz="1600" dirty="0" err="1" smtClean="0">
                <a:latin typeface="+mj-lt"/>
                <a:ea typeface="Times New Roman" pitchFamily="18" charset="0"/>
                <a:cs typeface="Arial" pitchFamily="34" charset="0"/>
              </a:rPr>
              <a:t>Yīn</a:t>
            </a:r>
            <a:r>
              <a:rPr lang="fr-FR" altLang="zh-CN" sz="1600" dirty="0" smtClean="0">
                <a:latin typeface="+mj-lt"/>
                <a:ea typeface="Times New Roman" pitchFamily="18" charset="0"/>
                <a:cs typeface="Arial" pitchFamily="34" charset="0"/>
              </a:rPr>
              <a:t> </a:t>
            </a:r>
            <a:r>
              <a:rPr lang="fr-FR" altLang="zh-CN" sz="1600" dirty="0" err="1" smtClean="0">
                <a:latin typeface="+mj-lt"/>
                <a:ea typeface="Times New Roman" pitchFamily="18" charset="0"/>
                <a:cs typeface="Arial" pitchFamily="34" charset="0"/>
              </a:rPr>
              <a:t>wéi</a:t>
            </a:r>
            <a:r>
              <a:rPr lang="fr-FR" altLang="zh-CN" sz="1600" dirty="0" smtClean="0">
                <a:latin typeface="+mj-lt"/>
                <a:ea typeface="Times New Roman" pitchFamily="18" charset="0"/>
                <a:cs typeface="Arial" pitchFamily="34" charset="0"/>
              </a:rPr>
              <a:t> </a:t>
            </a:r>
            <a:r>
              <a:rPr lang="fr-FR" altLang="zh-CN" sz="1600" dirty="0" err="1" smtClean="0">
                <a:latin typeface="+mj-lt"/>
                <a:ea typeface="Times New Roman" pitchFamily="18" charset="0"/>
                <a:cs typeface="Arial" pitchFamily="34" charset="0"/>
              </a:rPr>
              <a:t>mài</a:t>
            </a:r>
            <a:r>
              <a:rPr lang="fr-FR" altLang="zh-CN" sz="1600" dirty="0" smtClean="0">
                <a:latin typeface="+mj-lt"/>
                <a:ea typeface="Times New Roman" pitchFamily="18" charset="0"/>
                <a:cs typeface="Arial" pitchFamily="34" charset="0"/>
              </a:rPr>
              <a:t> </a:t>
            </a:r>
            <a:r>
              <a:rPr lang="zh-CN" altLang="fr-FR" sz="1600" dirty="0" smtClean="0">
                <a:latin typeface="+mj-lt"/>
                <a:ea typeface="Times New Roman" pitchFamily="18" charset="0"/>
                <a:cs typeface="MS Gothic" pitchFamily="49" charset="-128"/>
              </a:rPr>
              <a:t>阴</a:t>
            </a:r>
            <a:r>
              <a:rPr lang="zh-CN" altLang="fr-FR" sz="1600" dirty="0" smtClean="0">
                <a:latin typeface="+mj-lt"/>
                <a:ea typeface="Times New Roman" pitchFamily="18" charset="0"/>
                <a:cs typeface="Arial" pitchFamily="34" charset="0"/>
              </a:rPr>
              <a:t> </a:t>
            </a:r>
            <a:r>
              <a:rPr lang="zh-CN" altLang="fr-FR" sz="1600" dirty="0" smtClean="0">
                <a:latin typeface="+mj-lt"/>
                <a:ea typeface="Times New Roman" pitchFamily="18" charset="0"/>
                <a:cs typeface="MingLiU"/>
              </a:rPr>
              <a:t>维</a:t>
            </a:r>
            <a:r>
              <a:rPr lang="zh-CN" altLang="fr-FR" sz="1600" dirty="0" smtClean="0">
                <a:latin typeface="+mj-lt"/>
                <a:ea typeface="Times New Roman" pitchFamily="18" charset="0"/>
                <a:cs typeface="Arial" pitchFamily="34" charset="0"/>
              </a:rPr>
              <a:t> </a:t>
            </a:r>
            <a:r>
              <a:rPr lang="zh-CN" altLang="fr-FR" sz="1600" dirty="0" smtClean="0">
                <a:latin typeface="+mj-lt"/>
                <a:ea typeface="Times New Roman" pitchFamily="18" charset="0"/>
                <a:cs typeface="MS Gothic" pitchFamily="49" charset="-128"/>
              </a:rPr>
              <a:t>脉</a:t>
            </a:r>
            <a:r>
              <a:rPr lang="zh-CN" altLang="fr-FR" sz="1600" dirty="0" smtClean="0">
                <a:latin typeface="+mj-lt"/>
                <a:ea typeface="Times New Roman" pitchFamily="18" charset="0"/>
                <a:cs typeface="Arial" pitchFamily="34" charset="0"/>
              </a:rPr>
              <a:t> </a:t>
            </a:r>
            <a:r>
              <a:rPr lang="fr-FR" altLang="zh-CN" sz="1600" dirty="0" smtClean="0">
                <a:latin typeface="+mj-lt"/>
                <a:ea typeface="Times New Roman" pitchFamily="18" charset="0"/>
                <a:cs typeface="Arial" pitchFamily="34" charset="0"/>
              </a:rPr>
              <a:t>(le vaisseau de liaison yin) </a:t>
            </a:r>
          </a:p>
          <a:p>
            <a:pPr lvl="0" eaLnBrk="0" fontAlgn="base" hangingPunct="0">
              <a:spcBef>
                <a:spcPct val="0"/>
              </a:spcBef>
              <a:spcAft>
                <a:spcPct val="0"/>
              </a:spcAft>
              <a:buFontTx/>
              <a:buAutoNum type="arabicPeriod"/>
            </a:pPr>
            <a:r>
              <a:rPr lang="fr-FR" altLang="zh-CN" sz="1600" dirty="0" err="1" smtClean="0">
                <a:latin typeface="+mj-lt"/>
                <a:ea typeface="Times New Roman" pitchFamily="18" charset="0"/>
                <a:cs typeface="Arial" pitchFamily="34" charset="0"/>
              </a:rPr>
              <a:t>Yáng</a:t>
            </a:r>
            <a:r>
              <a:rPr lang="fr-FR" altLang="zh-CN" sz="1600" dirty="0" smtClean="0">
                <a:latin typeface="+mj-lt"/>
                <a:ea typeface="Times New Roman" pitchFamily="18" charset="0"/>
                <a:cs typeface="Arial" pitchFamily="34" charset="0"/>
              </a:rPr>
              <a:t> </a:t>
            </a:r>
            <a:r>
              <a:rPr lang="fr-FR" altLang="zh-CN" sz="1600" dirty="0" err="1" smtClean="0">
                <a:latin typeface="+mj-lt"/>
                <a:ea typeface="Times New Roman" pitchFamily="18" charset="0"/>
                <a:cs typeface="Arial" pitchFamily="34" charset="0"/>
              </a:rPr>
              <a:t>wéi</a:t>
            </a:r>
            <a:r>
              <a:rPr lang="fr-FR" altLang="zh-CN" sz="1600" dirty="0" smtClean="0">
                <a:latin typeface="+mj-lt"/>
                <a:ea typeface="Times New Roman" pitchFamily="18" charset="0"/>
                <a:cs typeface="Arial" pitchFamily="34" charset="0"/>
              </a:rPr>
              <a:t> </a:t>
            </a:r>
            <a:r>
              <a:rPr lang="fr-FR" altLang="zh-CN" sz="1600" dirty="0" err="1" smtClean="0">
                <a:latin typeface="+mj-lt"/>
                <a:ea typeface="Times New Roman" pitchFamily="18" charset="0"/>
                <a:cs typeface="Arial" pitchFamily="34" charset="0"/>
              </a:rPr>
              <a:t>mài</a:t>
            </a:r>
            <a:r>
              <a:rPr lang="fr-FR" altLang="zh-CN" sz="1600" dirty="0" smtClean="0">
                <a:latin typeface="+mj-lt"/>
                <a:ea typeface="Times New Roman" pitchFamily="18" charset="0"/>
                <a:cs typeface="Arial" pitchFamily="34" charset="0"/>
              </a:rPr>
              <a:t> </a:t>
            </a:r>
            <a:r>
              <a:rPr lang="zh-CN" altLang="fr-FR" sz="1600" dirty="0" smtClean="0">
                <a:latin typeface="+mj-lt"/>
                <a:ea typeface="Times New Roman" pitchFamily="18" charset="0"/>
                <a:cs typeface="MS Gothic" pitchFamily="49" charset="-128"/>
              </a:rPr>
              <a:t>阳</a:t>
            </a:r>
            <a:r>
              <a:rPr lang="zh-CN" altLang="fr-FR" sz="1600" dirty="0" smtClean="0">
                <a:latin typeface="+mj-lt"/>
                <a:ea typeface="Times New Roman" pitchFamily="18" charset="0"/>
                <a:cs typeface="Arial" pitchFamily="34" charset="0"/>
              </a:rPr>
              <a:t> </a:t>
            </a:r>
            <a:r>
              <a:rPr lang="zh-CN" altLang="fr-FR" sz="1600" dirty="0" smtClean="0">
                <a:latin typeface="+mj-lt"/>
                <a:ea typeface="Times New Roman" pitchFamily="18" charset="0"/>
                <a:cs typeface="MingLiU"/>
              </a:rPr>
              <a:t>维</a:t>
            </a:r>
            <a:r>
              <a:rPr lang="zh-CN" altLang="fr-FR" sz="1600" dirty="0" smtClean="0">
                <a:latin typeface="+mj-lt"/>
                <a:ea typeface="Times New Roman" pitchFamily="18" charset="0"/>
                <a:cs typeface="Arial" pitchFamily="34" charset="0"/>
              </a:rPr>
              <a:t> </a:t>
            </a:r>
            <a:r>
              <a:rPr lang="zh-CN" altLang="fr-FR" sz="1600" dirty="0" smtClean="0">
                <a:latin typeface="+mj-lt"/>
                <a:ea typeface="Times New Roman" pitchFamily="18" charset="0"/>
                <a:cs typeface="MS Gothic" pitchFamily="49" charset="-128"/>
              </a:rPr>
              <a:t>脉</a:t>
            </a:r>
            <a:r>
              <a:rPr lang="zh-CN" altLang="fr-FR" sz="1600" dirty="0" smtClean="0">
                <a:latin typeface="+mj-lt"/>
                <a:ea typeface="Times New Roman" pitchFamily="18" charset="0"/>
                <a:cs typeface="Arial" pitchFamily="34" charset="0"/>
              </a:rPr>
              <a:t> </a:t>
            </a:r>
            <a:r>
              <a:rPr lang="fr-FR" altLang="zh-CN" sz="1600" dirty="0" smtClean="0">
                <a:latin typeface="+mj-lt"/>
                <a:ea typeface="Times New Roman" pitchFamily="18" charset="0"/>
                <a:cs typeface="Arial" pitchFamily="34" charset="0"/>
              </a:rPr>
              <a:t>(le vaisseau de liaison yang) </a:t>
            </a:r>
            <a:endParaRPr lang="fr-FR" sz="1600" dirty="0">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075240" cy="778098"/>
          </a:xfrm>
        </p:spPr>
        <p:txBody>
          <a:bodyPr>
            <a:normAutofit/>
          </a:bodyPr>
          <a:lstStyle/>
          <a:p>
            <a:r>
              <a:rPr lang="fr-FR" sz="2800" dirty="0" smtClean="0"/>
              <a:t>D’autres horizons à explorer…</a:t>
            </a:r>
            <a:endParaRPr lang="fr-FR" sz="2800" dirty="0"/>
          </a:p>
        </p:txBody>
      </p:sp>
      <p:sp>
        <p:nvSpPr>
          <p:cNvPr id="4" name="ZoneTexte 3"/>
          <p:cNvSpPr txBox="1"/>
          <p:nvPr/>
        </p:nvSpPr>
        <p:spPr>
          <a:xfrm>
            <a:off x="611560" y="1268760"/>
            <a:ext cx="7992888" cy="523220"/>
          </a:xfrm>
          <a:prstGeom prst="rect">
            <a:avLst/>
          </a:prstGeom>
          <a:noFill/>
        </p:spPr>
        <p:txBody>
          <a:bodyPr wrap="square" rtlCol="0">
            <a:spAutoFit/>
          </a:bodyPr>
          <a:lstStyle/>
          <a:p>
            <a:endParaRPr lang="fr-FR" sz="1400" dirty="0" smtClean="0"/>
          </a:p>
          <a:p>
            <a:endParaRPr lang="fr-FR" sz="1400" dirty="0" smtClean="0"/>
          </a:p>
        </p:txBody>
      </p:sp>
      <p:pic>
        <p:nvPicPr>
          <p:cNvPr id="1026" name="Picture 2" descr="Numériser0004"/>
          <p:cNvPicPr>
            <a:picLocks noChangeAspect="1" noChangeArrowheads="1"/>
          </p:cNvPicPr>
          <p:nvPr/>
        </p:nvPicPr>
        <p:blipFill>
          <a:blip r:embed="rId2" cstate="print"/>
          <a:srcRect/>
          <a:stretch>
            <a:fillRect/>
          </a:stretch>
        </p:blipFill>
        <p:spPr bwMode="auto">
          <a:xfrm>
            <a:off x="395536" y="1124744"/>
            <a:ext cx="4032448" cy="2634241"/>
          </a:xfrm>
          <a:prstGeom prst="rect">
            <a:avLst/>
          </a:prstGeom>
          <a:noFill/>
          <a:ln w="9525">
            <a:noFill/>
            <a:miter lim="800000"/>
            <a:headEnd/>
            <a:tailEnd/>
          </a:ln>
        </p:spPr>
      </p:pic>
      <p:pic>
        <p:nvPicPr>
          <p:cNvPr id="1027" name="Picture 3" descr="Numériser0005"/>
          <p:cNvPicPr>
            <a:picLocks noChangeAspect="1" noChangeArrowheads="1"/>
          </p:cNvPicPr>
          <p:nvPr/>
        </p:nvPicPr>
        <p:blipFill>
          <a:blip r:embed="rId3" cstate="print"/>
          <a:srcRect/>
          <a:stretch>
            <a:fillRect/>
          </a:stretch>
        </p:blipFill>
        <p:spPr bwMode="auto">
          <a:xfrm>
            <a:off x="611560" y="3815491"/>
            <a:ext cx="3816424" cy="3042510"/>
          </a:xfrm>
          <a:prstGeom prst="rect">
            <a:avLst/>
          </a:prstGeom>
          <a:noFill/>
          <a:ln w="9525">
            <a:noFill/>
            <a:miter lim="800000"/>
            <a:headEnd/>
            <a:tailEnd/>
          </a:ln>
        </p:spPr>
      </p:pic>
      <p:pic>
        <p:nvPicPr>
          <p:cNvPr id="6" name="Image 5" descr="zones de l'oreille.jpg"/>
          <p:cNvPicPr>
            <a:picLocks noChangeAspect="1"/>
          </p:cNvPicPr>
          <p:nvPr/>
        </p:nvPicPr>
        <p:blipFill>
          <a:blip r:embed="rId4" cstate="print"/>
          <a:stretch>
            <a:fillRect/>
          </a:stretch>
        </p:blipFill>
        <p:spPr>
          <a:xfrm>
            <a:off x="4788023" y="1268760"/>
            <a:ext cx="4307127" cy="4752528"/>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075240" cy="778098"/>
          </a:xfrm>
        </p:spPr>
        <p:txBody>
          <a:bodyPr>
            <a:normAutofit/>
          </a:bodyPr>
          <a:lstStyle/>
          <a:p>
            <a:r>
              <a:rPr lang="fr-FR" sz="2800" dirty="0" smtClean="0"/>
              <a:t>Les points gagnants</a:t>
            </a:r>
            <a:endParaRPr lang="fr-FR" sz="2800" dirty="0"/>
          </a:p>
        </p:txBody>
      </p:sp>
      <p:sp>
        <p:nvSpPr>
          <p:cNvPr id="4" name="ZoneTexte 3"/>
          <p:cNvSpPr txBox="1"/>
          <p:nvPr/>
        </p:nvSpPr>
        <p:spPr>
          <a:xfrm>
            <a:off x="611560" y="1268760"/>
            <a:ext cx="7992888" cy="3970318"/>
          </a:xfrm>
          <a:prstGeom prst="rect">
            <a:avLst/>
          </a:prstGeom>
          <a:noFill/>
        </p:spPr>
        <p:txBody>
          <a:bodyPr wrap="square" rtlCol="0">
            <a:spAutoFit/>
          </a:bodyPr>
          <a:lstStyle/>
          <a:p>
            <a:r>
              <a:rPr lang="fr-FR" sz="1400" dirty="0" smtClean="0"/>
              <a:t>Arrêter la toux : P7 P9 P5 V13 et manger très léger le soir</a:t>
            </a:r>
          </a:p>
          <a:p>
            <a:r>
              <a:rPr lang="fr-FR" sz="1400" dirty="0" smtClean="0"/>
              <a:t>Arrêter la transpiration nocturne : R7 C6 IG3</a:t>
            </a:r>
          </a:p>
          <a:p>
            <a:r>
              <a:rPr lang="fr-FR" sz="1400" dirty="0" smtClean="0"/>
              <a:t>Arrêter la transpiration spontanée : GI4 R7</a:t>
            </a:r>
          </a:p>
          <a:p>
            <a:r>
              <a:rPr lang="fr-FR" sz="1400" dirty="0" smtClean="0"/>
              <a:t>Calmer les nausées et le mal des transports : MC6 </a:t>
            </a:r>
          </a:p>
          <a:p>
            <a:r>
              <a:rPr lang="fr-FR" sz="1400" dirty="0" smtClean="0"/>
              <a:t>Soigner rhume, toutes affections de la tête et de la gorge : GI4</a:t>
            </a:r>
          </a:p>
          <a:p>
            <a:r>
              <a:rPr lang="fr-FR" sz="1400" dirty="0" smtClean="0"/>
              <a:t>Favoriser la bonne présentation du siège avant accouchement : </a:t>
            </a:r>
            <a:r>
              <a:rPr lang="fr-FR" sz="1400" dirty="0" err="1" smtClean="0"/>
              <a:t>moxer</a:t>
            </a:r>
            <a:r>
              <a:rPr lang="fr-FR" sz="1400" dirty="0" smtClean="0"/>
              <a:t> V67</a:t>
            </a:r>
          </a:p>
          <a:p>
            <a:r>
              <a:rPr lang="fr-FR" sz="1400" dirty="0" smtClean="0"/>
              <a:t>Favoriser l’accouchement : GI4 Rte6 V60 V67</a:t>
            </a:r>
          </a:p>
          <a:p>
            <a:r>
              <a:rPr lang="fr-FR" sz="1400" dirty="0" smtClean="0"/>
              <a:t>Favoriser la digestion : E36 Rte4</a:t>
            </a:r>
          </a:p>
          <a:p>
            <a:r>
              <a:rPr lang="fr-FR" sz="1400" dirty="0" smtClean="0"/>
              <a:t>Favoriser le sommeil : C7 Rte6 </a:t>
            </a:r>
            <a:r>
              <a:rPr lang="fr-FR" sz="1400" smtClean="0"/>
              <a:t>Anmian</a:t>
            </a:r>
            <a:endParaRPr lang="fr-FR" sz="1400" dirty="0" smtClean="0"/>
          </a:p>
          <a:p>
            <a:r>
              <a:rPr lang="fr-FR" sz="1400" dirty="0" err="1" smtClean="0"/>
              <a:t>Sciatalgie</a:t>
            </a:r>
            <a:r>
              <a:rPr lang="fr-FR" sz="1400" dirty="0" smtClean="0"/>
              <a:t> : DM26 V40 V57 V60 et ne pas consommer fromages et crudités surtout le soir. Fuir l’épuisement.</a:t>
            </a:r>
          </a:p>
          <a:p>
            <a:r>
              <a:rPr lang="fr-FR" sz="1400" dirty="0" smtClean="0"/>
              <a:t>Tonifier le Qi  RM6 RM4 RM12 E36</a:t>
            </a:r>
          </a:p>
          <a:p>
            <a:r>
              <a:rPr lang="fr-FR" sz="1400" dirty="0" smtClean="0"/>
              <a:t>Tonifier le Sang : V20 F13 V17 Rte6</a:t>
            </a:r>
          </a:p>
          <a:p>
            <a:endParaRPr lang="fr-FR" sz="1400" dirty="0" smtClean="0"/>
          </a:p>
          <a:p>
            <a:r>
              <a:rPr lang="fr-FR" sz="1400" dirty="0" smtClean="0"/>
              <a:t>Le matin</a:t>
            </a:r>
          </a:p>
          <a:p>
            <a:r>
              <a:rPr lang="fr-FR" sz="1400" dirty="0" smtClean="0"/>
              <a:t>Etirer le corps (harmoniser le Triple Réchauffeur) – Qi gong « les huit pièces de brocart »</a:t>
            </a:r>
          </a:p>
          <a:p>
            <a:r>
              <a:rPr lang="fr-FR" sz="1400" dirty="0" smtClean="0"/>
              <a:t>Masser et tapoter le visage, la tête, les oreilles et masser les lombes</a:t>
            </a:r>
          </a:p>
          <a:p>
            <a:r>
              <a:rPr lang="fr-FR" sz="1400" dirty="0" smtClean="0"/>
              <a:t>Assouplir les articulations.</a:t>
            </a:r>
          </a:p>
          <a:p>
            <a:endParaRPr lang="fr-FR" sz="1400" dirty="0"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gradFill>
            <a:gsLst>
              <a:gs pos="0">
                <a:srgbClr val="E6DCAC"/>
              </a:gs>
              <a:gs pos="12000">
                <a:srgbClr val="E6D78A"/>
              </a:gs>
              <a:gs pos="30000">
                <a:srgbClr val="C7AC4C"/>
              </a:gs>
              <a:gs pos="45000">
                <a:srgbClr val="E6D78A"/>
              </a:gs>
              <a:gs pos="77000">
                <a:srgbClr val="C7AC4C"/>
              </a:gs>
              <a:gs pos="100000">
                <a:srgbClr val="E6DCAC"/>
              </a:gs>
            </a:gsLst>
            <a:lin ang="5400000" scaled="0"/>
          </a:gradFill>
        </p:spPr>
        <p:txBody>
          <a:bodyPr/>
          <a:lstStyle/>
          <a:p>
            <a:r>
              <a:rPr lang="fr-FR" dirty="0" smtClean="0"/>
              <a:t>3 - Massage (</a:t>
            </a:r>
            <a:r>
              <a:rPr lang="ja-JP" altLang="fr-FR" dirty="0" smtClean="0"/>
              <a:t>推拿</a:t>
            </a:r>
            <a:r>
              <a:rPr lang="fr-FR" dirty="0" err="1" smtClean="0"/>
              <a:t>Tuīná</a:t>
            </a:r>
            <a:r>
              <a:rPr lang="fr-FR" dirty="0" smtClean="0"/>
              <a:t>)</a:t>
            </a:r>
            <a:endParaRPr lang="fr-FR" dirty="0"/>
          </a:p>
        </p:txBody>
      </p:sp>
      <p:sp>
        <p:nvSpPr>
          <p:cNvPr id="3" name="Espace réservé du contenu 2"/>
          <p:cNvSpPr>
            <a:spLocks noGrp="1"/>
          </p:cNvSpPr>
          <p:nvPr>
            <p:ph idx="1"/>
          </p:nvPr>
        </p:nvSpPr>
        <p:spPr>
          <a:solidFill>
            <a:schemeClr val="accent6">
              <a:lumMod val="40000"/>
              <a:lumOff val="60000"/>
            </a:schemeClr>
          </a:solidFill>
        </p:spPr>
        <p:txBody>
          <a:bodyPr>
            <a:normAutofit fontScale="92500" lnSpcReduction="20000"/>
          </a:bodyPr>
          <a:lstStyle/>
          <a:p>
            <a:r>
              <a:rPr lang="fr-FR" dirty="0" err="1" smtClean="0"/>
              <a:t>Tuī</a:t>
            </a:r>
            <a:r>
              <a:rPr lang="fr-FR" dirty="0" smtClean="0"/>
              <a:t> : pousser ; </a:t>
            </a:r>
            <a:r>
              <a:rPr lang="fr-FR" dirty="0" err="1" smtClean="0"/>
              <a:t>Ná</a:t>
            </a:r>
            <a:r>
              <a:rPr lang="fr-FR" dirty="0" smtClean="0"/>
              <a:t> : saisir</a:t>
            </a:r>
          </a:p>
          <a:p>
            <a:r>
              <a:rPr lang="fr-FR" dirty="0" smtClean="0"/>
              <a:t>Pratiqué depuis plus de 4000 ans</a:t>
            </a:r>
          </a:p>
          <a:p>
            <a:r>
              <a:rPr lang="fr-FR" dirty="0" smtClean="0"/>
              <a:t>De nos jours, pratique médicale hospitalière basée sur un diagnostic (à partir de l’âge de 5 ans)</a:t>
            </a:r>
          </a:p>
          <a:p>
            <a:r>
              <a:rPr lang="fr-FR" dirty="0" smtClean="0"/>
              <a:t>Ce massage agit pour régulariser le Qi via le système des méridiens par des pressions spécifiques.</a:t>
            </a:r>
          </a:p>
          <a:p>
            <a:r>
              <a:rPr lang="fr-FR" dirty="0" smtClean="0"/>
              <a:t>D’après la tradition, un praticien trop faible doit s’abstenir de masser car il y a interaction entre le masseur et le massé.</a:t>
            </a:r>
          </a:p>
          <a:p>
            <a:endParaRPr lang="fr-FR" dirty="0"/>
          </a:p>
        </p:txBody>
      </p:sp>
      <p:sp>
        <p:nvSpPr>
          <p:cNvPr id="4" name="Espace réservé du numéro de diapositive 3"/>
          <p:cNvSpPr>
            <a:spLocks noGrp="1"/>
          </p:cNvSpPr>
          <p:nvPr>
            <p:ph type="sldNum" sz="quarter" idx="12"/>
          </p:nvPr>
        </p:nvSpPr>
        <p:spPr/>
        <p:txBody>
          <a:bodyPr/>
          <a:lstStyle/>
          <a:p>
            <a:fld id="{751DAE19-577A-4432-894D-1E7FDA33FEAB}" type="slidenum">
              <a:rPr lang="fr-FR" smtClean="0"/>
              <a:pPr/>
              <a:t>51</a:t>
            </a:fld>
            <a:endParaRPr lang="fr-F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51DAE19-577A-4432-894D-1E7FDA33FEAB}" type="slidenum">
              <a:rPr lang="fr-FR" smtClean="0"/>
              <a:pPr/>
              <a:t>52</a:t>
            </a:fld>
            <a:endParaRPr lang="fr-FR"/>
          </a:p>
        </p:txBody>
      </p:sp>
      <p:pic>
        <p:nvPicPr>
          <p:cNvPr id="4098" name="Picture 2" descr="G:\- SOUVENIRS\Photos Tan 2009\2001 Tianjin, mariage Long\2001 0731 Tianjin - Tui Na (2).jpg"/>
          <p:cNvPicPr>
            <a:picLocks noGrp="1" noChangeAspect="1" noChangeArrowheads="1"/>
          </p:cNvPicPr>
          <p:nvPr>
            <p:ph idx="1"/>
          </p:nvPr>
        </p:nvPicPr>
        <p:blipFill>
          <a:blip r:embed="rId2" cstate="print"/>
          <a:srcRect/>
          <a:stretch>
            <a:fillRect/>
          </a:stretch>
        </p:blipFill>
        <p:spPr bwMode="auto">
          <a:xfrm>
            <a:off x="1890522" y="2093817"/>
            <a:ext cx="5362956" cy="3538728"/>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Contre-indications</a:t>
            </a:r>
            <a:endParaRPr lang="fr-FR" dirty="0"/>
          </a:p>
        </p:txBody>
      </p:sp>
      <p:sp>
        <p:nvSpPr>
          <p:cNvPr id="3" name="Espace réservé du contenu 2"/>
          <p:cNvSpPr>
            <a:spLocks noGrp="1"/>
          </p:cNvSpPr>
          <p:nvPr>
            <p:ph idx="1"/>
          </p:nvPr>
        </p:nvSpPr>
        <p:spPr/>
        <p:txBody>
          <a:bodyPr>
            <a:normAutofit/>
          </a:bodyPr>
          <a:lstStyle/>
          <a:p>
            <a:r>
              <a:rPr lang="fr-FR" dirty="0" smtClean="0"/>
              <a:t>Maladies chroniques ou aigües, contagieuses</a:t>
            </a:r>
          </a:p>
          <a:p>
            <a:r>
              <a:rPr lang="fr-FR" dirty="0" smtClean="0"/>
              <a:t>Maladies hémorragiques</a:t>
            </a:r>
          </a:p>
          <a:p>
            <a:r>
              <a:rPr lang="fr-FR" dirty="0" smtClean="0"/>
              <a:t>Tumeurs malignes</a:t>
            </a:r>
          </a:p>
          <a:p>
            <a:r>
              <a:rPr lang="fr-FR" dirty="0" smtClean="0"/>
              <a:t>Ostéoporose sévère</a:t>
            </a:r>
          </a:p>
          <a:p>
            <a:r>
              <a:rPr lang="fr-FR" dirty="0" smtClean="0"/>
              <a:t>Zone cutanée présentant des lésions (</a:t>
            </a:r>
            <a:r>
              <a:rPr lang="fr-FR" dirty="0" err="1" smtClean="0"/>
              <a:t>eczema</a:t>
            </a:r>
            <a:r>
              <a:rPr lang="fr-FR" dirty="0" smtClean="0"/>
              <a:t>, psoriasis, zona, ulcère cutané, etc.)</a:t>
            </a:r>
          </a:p>
          <a:p>
            <a:r>
              <a:rPr lang="fr-FR" dirty="0" smtClean="0"/>
              <a:t>En cas de grossesse : pas de massage sur le bas du dos ou sur l’abdomen.</a:t>
            </a:r>
          </a:p>
          <a:p>
            <a:endParaRPr lang="fr-FR" dirty="0"/>
          </a:p>
        </p:txBody>
      </p:sp>
      <p:sp>
        <p:nvSpPr>
          <p:cNvPr id="4" name="Espace réservé du numéro de diapositive 3"/>
          <p:cNvSpPr>
            <a:spLocks noGrp="1"/>
          </p:cNvSpPr>
          <p:nvPr>
            <p:ph type="sldNum" sz="quarter" idx="12"/>
          </p:nvPr>
        </p:nvSpPr>
        <p:spPr/>
        <p:txBody>
          <a:bodyPr/>
          <a:lstStyle/>
          <a:p>
            <a:fld id="{751DAE19-577A-4432-894D-1E7FDA33FEAB}" type="slidenum">
              <a:rPr lang="fr-FR" smtClean="0"/>
              <a:pPr/>
              <a:t>53</a:t>
            </a:fld>
            <a:endParaRPr lang="fr-F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4 - La </a:t>
            </a:r>
            <a:r>
              <a:rPr lang="fr-FR" dirty="0" err="1" smtClean="0"/>
              <a:t>diétothérapie</a:t>
            </a:r>
            <a:r>
              <a:rPr lang="fr-FR" dirty="0" smtClean="0"/>
              <a:t> </a:t>
            </a:r>
            <a:r>
              <a:rPr lang="fr-FR" dirty="0" err="1" smtClean="0"/>
              <a:t>Shíliáo</a:t>
            </a:r>
            <a:r>
              <a:rPr lang="ja-JP" altLang="fr-FR" dirty="0" smtClean="0"/>
              <a:t> 食疗 </a:t>
            </a:r>
            <a:r>
              <a:rPr lang="fr-FR" dirty="0" smtClean="0"/>
              <a:t/>
            </a:r>
            <a:br>
              <a:rPr lang="fr-FR" dirty="0" smtClean="0"/>
            </a:br>
            <a:r>
              <a:rPr lang="fr-FR" sz="2700" dirty="0" smtClean="0"/>
              <a:t>(Traitement par l’alimentation)</a:t>
            </a:r>
            <a:endParaRPr lang="fr-FR" sz="2700" dirty="0"/>
          </a:p>
        </p:txBody>
      </p:sp>
      <p:sp>
        <p:nvSpPr>
          <p:cNvPr id="3" name="Espace réservé du contenu 2"/>
          <p:cNvSpPr>
            <a:spLocks noGrp="1"/>
          </p:cNvSpPr>
          <p:nvPr>
            <p:ph idx="1"/>
          </p:nvPr>
        </p:nvSpPr>
        <p:spPr/>
        <p:txBody>
          <a:bodyPr>
            <a:normAutofit fontScale="92500" lnSpcReduction="10000"/>
          </a:bodyPr>
          <a:lstStyle/>
          <a:p>
            <a:pPr>
              <a:buNone/>
            </a:pPr>
            <a:r>
              <a:rPr lang="fr-FR" dirty="0" smtClean="0"/>
              <a:t>Renforcer le potentiel de santé par la combinaison judicieuse de la pharmacopée et de la diététique.</a:t>
            </a:r>
          </a:p>
          <a:p>
            <a:pPr>
              <a:buNone/>
            </a:pPr>
            <a:r>
              <a:rPr lang="fr-FR" dirty="0" smtClean="0"/>
              <a:t>Traiter les déséquilibres de la santé par des repas appropriés.</a:t>
            </a:r>
          </a:p>
          <a:p>
            <a:pPr>
              <a:buNone/>
            </a:pPr>
            <a:endParaRPr lang="fr-FR" dirty="0" smtClean="0"/>
          </a:p>
          <a:p>
            <a:pPr>
              <a:buNone/>
            </a:pPr>
            <a:r>
              <a:rPr lang="fr-FR" dirty="0" smtClean="0"/>
              <a:t>« Un régime alimentaire inadéquat nuit à la santé. Une alimentation appropriée aide un malade à recouvrer la santé, inappropriée, elle aggrave la maladie. »</a:t>
            </a:r>
          </a:p>
          <a:p>
            <a:pPr lvl="8">
              <a:buNone/>
            </a:pPr>
            <a:r>
              <a:rPr lang="fr-FR" dirty="0" smtClean="0"/>
              <a:t>Zhang </a:t>
            </a:r>
            <a:r>
              <a:rPr lang="fr-FR" dirty="0" err="1" smtClean="0"/>
              <a:t>Zhong</a:t>
            </a:r>
            <a:r>
              <a:rPr lang="fr-FR" dirty="0" smtClean="0"/>
              <a:t> </a:t>
            </a:r>
            <a:r>
              <a:rPr lang="fr-FR" dirty="0" err="1" smtClean="0"/>
              <a:t>Jing</a:t>
            </a:r>
            <a:endParaRPr lang="fr-FR" dirty="0"/>
          </a:p>
        </p:txBody>
      </p:sp>
      <p:sp>
        <p:nvSpPr>
          <p:cNvPr id="4" name="Espace réservé du numéro de diapositive 3"/>
          <p:cNvSpPr>
            <a:spLocks noGrp="1"/>
          </p:cNvSpPr>
          <p:nvPr>
            <p:ph type="sldNum" sz="quarter" idx="12"/>
          </p:nvPr>
        </p:nvSpPr>
        <p:spPr/>
        <p:txBody>
          <a:bodyPr/>
          <a:lstStyle/>
          <a:p>
            <a:fld id="{751DAE19-577A-4432-894D-1E7FDA33FEAB}" type="slidenum">
              <a:rPr lang="fr-FR" smtClean="0"/>
              <a:pPr/>
              <a:t>54</a:t>
            </a:fld>
            <a:endParaRPr lang="fr-F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Quelques règles d’or</a:t>
            </a:r>
            <a:endParaRPr lang="fr-FR" dirty="0"/>
          </a:p>
        </p:txBody>
      </p:sp>
      <p:sp>
        <p:nvSpPr>
          <p:cNvPr id="3" name="Espace réservé du contenu 2"/>
          <p:cNvSpPr>
            <a:spLocks noGrp="1"/>
          </p:cNvSpPr>
          <p:nvPr>
            <p:ph idx="1"/>
          </p:nvPr>
        </p:nvSpPr>
        <p:spPr/>
        <p:txBody>
          <a:bodyPr>
            <a:normAutofit fontScale="85000" lnSpcReduction="10000"/>
          </a:bodyPr>
          <a:lstStyle/>
          <a:p>
            <a:r>
              <a:rPr lang="fr-FR" dirty="0" smtClean="0"/>
              <a:t>Éviter le grignotage</a:t>
            </a:r>
          </a:p>
          <a:p>
            <a:r>
              <a:rPr lang="fr-FR" dirty="0" smtClean="0"/>
              <a:t>Éviter les repas lourds, riches, gras</a:t>
            </a:r>
          </a:p>
          <a:p>
            <a:r>
              <a:rPr lang="fr-FR" dirty="0" smtClean="0"/>
              <a:t>Consommer des aliments vivants</a:t>
            </a:r>
          </a:p>
          <a:p>
            <a:r>
              <a:rPr lang="fr-FR" dirty="0" smtClean="0"/>
              <a:t>Bien mastiquer</a:t>
            </a:r>
          </a:p>
          <a:p>
            <a:r>
              <a:rPr lang="fr-FR" dirty="0" smtClean="0"/>
              <a:t>Diminuer très fortement les aliments crus et froids</a:t>
            </a:r>
          </a:p>
          <a:p>
            <a:r>
              <a:rPr lang="fr-FR" dirty="0" smtClean="0"/>
              <a:t>Eviter les aliments préparés et les cuissons grasses et riches</a:t>
            </a:r>
          </a:p>
          <a:p>
            <a:r>
              <a:rPr lang="fr-FR" dirty="0" smtClean="0"/>
              <a:t>Diminuer </a:t>
            </a:r>
            <a:r>
              <a:rPr lang="fr-FR" smtClean="0"/>
              <a:t>très fortement </a:t>
            </a:r>
            <a:r>
              <a:rPr lang="fr-FR" dirty="0" smtClean="0"/>
              <a:t>les sucres</a:t>
            </a:r>
            <a:r>
              <a:rPr lang="fr-FR" smtClean="0"/>
              <a:t>, les </a:t>
            </a:r>
            <a:r>
              <a:rPr lang="fr-FR" dirty="0" smtClean="0"/>
              <a:t>produits laitiers</a:t>
            </a:r>
          </a:p>
          <a:p>
            <a:r>
              <a:rPr lang="fr-FR" dirty="0" smtClean="0"/>
              <a:t>Diminuer la consommation de blé</a:t>
            </a:r>
            <a:endParaRPr lang="fr-FR" dirty="0"/>
          </a:p>
        </p:txBody>
      </p:sp>
      <p:sp>
        <p:nvSpPr>
          <p:cNvPr id="4" name="Espace réservé du numéro de diapositive 3"/>
          <p:cNvSpPr>
            <a:spLocks noGrp="1"/>
          </p:cNvSpPr>
          <p:nvPr>
            <p:ph type="sldNum" sz="quarter" idx="12"/>
          </p:nvPr>
        </p:nvSpPr>
        <p:spPr/>
        <p:txBody>
          <a:bodyPr/>
          <a:lstStyle/>
          <a:p>
            <a:fld id="{751DAE19-577A-4432-894D-1E7FDA33FEAB}" type="slidenum">
              <a:rPr lang="fr-FR" smtClean="0"/>
              <a:pPr/>
              <a:t>55</a:t>
            </a:fld>
            <a:endParaRPr lang="fr-F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Propriétés Aliment / Pharmacopée chinoise</a:t>
            </a:r>
            <a:endParaRPr lang="fr-FR" dirty="0"/>
          </a:p>
        </p:txBody>
      </p:sp>
      <p:sp>
        <p:nvSpPr>
          <p:cNvPr id="3" name="Espace réservé du contenu 2"/>
          <p:cNvSpPr>
            <a:spLocks noGrp="1"/>
          </p:cNvSpPr>
          <p:nvPr>
            <p:ph idx="1"/>
          </p:nvPr>
        </p:nvSpPr>
        <p:spPr/>
        <p:txBody>
          <a:bodyPr>
            <a:normAutofit/>
          </a:bodyPr>
          <a:lstStyle/>
          <a:p>
            <a:pPr marL="514350" indent="-514350">
              <a:buNone/>
            </a:pPr>
            <a:endParaRPr lang="fr-FR" dirty="0" smtClean="0"/>
          </a:p>
          <a:p>
            <a:pPr marL="514350" indent="-514350">
              <a:buFont typeface="+mj-lt"/>
              <a:buAutoNum type="arabicPeriod"/>
            </a:pPr>
            <a:r>
              <a:rPr lang="fr-FR" dirty="0" smtClean="0"/>
              <a:t>Par nature (4) </a:t>
            </a:r>
            <a:r>
              <a:rPr lang="zh-CN" altLang="fr-FR" dirty="0" smtClean="0"/>
              <a:t>四气 </a:t>
            </a:r>
            <a:r>
              <a:rPr lang="fr-FR" altLang="zh-CN" dirty="0" smtClean="0"/>
              <a:t>(</a:t>
            </a:r>
            <a:r>
              <a:rPr lang="fr-FR" dirty="0" err="1" smtClean="0"/>
              <a:t>Sì</a:t>
            </a:r>
            <a:r>
              <a:rPr lang="fr-FR" dirty="0" smtClean="0"/>
              <a:t> </a:t>
            </a:r>
            <a:r>
              <a:rPr lang="fr-FR" dirty="0" err="1" smtClean="0"/>
              <a:t>qì</a:t>
            </a:r>
            <a:r>
              <a:rPr lang="fr-FR" dirty="0" smtClean="0"/>
              <a:t>) : </a:t>
            </a:r>
            <a:r>
              <a:rPr lang="fr-FR" sz="2000" dirty="0" smtClean="0"/>
              <a:t>de froide à chaude</a:t>
            </a:r>
          </a:p>
          <a:p>
            <a:pPr marL="514350" indent="-514350">
              <a:buFont typeface="+mj-lt"/>
              <a:buAutoNum type="arabicPeriod"/>
            </a:pPr>
            <a:r>
              <a:rPr lang="fr-FR" dirty="0" smtClean="0"/>
              <a:t>Par saveur (5)</a:t>
            </a:r>
            <a:r>
              <a:rPr lang="zh-CN" altLang="fr-FR" dirty="0" smtClean="0"/>
              <a:t>五味 </a:t>
            </a:r>
            <a:r>
              <a:rPr lang="fr-FR" altLang="zh-CN" dirty="0" smtClean="0"/>
              <a:t>(</a:t>
            </a:r>
            <a:r>
              <a:rPr lang="fr-FR" dirty="0" err="1" smtClean="0"/>
              <a:t>Wǔwèi</a:t>
            </a:r>
            <a:r>
              <a:rPr lang="fr-FR" dirty="0" smtClean="0"/>
              <a:t>) : </a:t>
            </a:r>
            <a:r>
              <a:rPr lang="fr-FR" sz="2000" dirty="0" smtClean="0"/>
              <a:t>acide, amère, douce, piquante et salée</a:t>
            </a:r>
          </a:p>
          <a:p>
            <a:pPr marL="514350" indent="-514350">
              <a:buFont typeface="+mj-lt"/>
              <a:buAutoNum type="arabicPeriod"/>
            </a:pPr>
            <a:r>
              <a:rPr lang="fr-FR" dirty="0" smtClean="0"/>
              <a:t>Par tropisme du méridien :</a:t>
            </a:r>
            <a:r>
              <a:rPr lang="zh-CN" altLang="fr-FR" dirty="0" smtClean="0"/>
              <a:t>归经 </a:t>
            </a:r>
            <a:r>
              <a:rPr lang="fr-FR" altLang="zh-CN" dirty="0" smtClean="0"/>
              <a:t>(</a:t>
            </a:r>
            <a:r>
              <a:rPr lang="fr-FR" dirty="0" err="1" smtClean="0"/>
              <a:t>guī</a:t>
            </a:r>
            <a:r>
              <a:rPr lang="fr-FR" dirty="0" smtClean="0"/>
              <a:t> </a:t>
            </a:r>
            <a:r>
              <a:rPr lang="fr-FR" dirty="0" err="1" smtClean="0"/>
              <a:t>jīng</a:t>
            </a:r>
            <a:r>
              <a:rPr lang="fr-FR" dirty="0" smtClean="0"/>
              <a:t>)</a:t>
            </a:r>
          </a:p>
          <a:p>
            <a:pPr marL="514350" indent="-514350">
              <a:buFont typeface="+mj-lt"/>
              <a:buAutoNum type="arabicPeriod"/>
            </a:pPr>
            <a:r>
              <a:rPr lang="fr-FR" dirty="0" smtClean="0"/>
              <a:t>Mouvements générés dans le corps</a:t>
            </a:r>
          </a:p>
          <a:p>
            <a:pPr marL="514350" indent="-514350">
              <a:buFont typeface="+mj-lt"/>
              <a:buAutoNum type="arabicPeriod"/>
            </a:pPr>
            <a:r>
              <a:rPr lang="fr-FR" smtClean="0"/>
              <a:t>Inter-relations</a:t>
            </a:r>
            <a:endParaRPr lang="fr-FR" dirty="0" smtClean="0"/>
          </a:p>
          <a:p>
            <a:pPr marL="514350" indent="-514350">
              <a:buFont typeface="+mj-lt"/>
              <a:buAutoNum type="arabicPeriod"/>
            </a:pPr>
            <a:r>
              <a:rPr lang="fr-FR" dirty="0" smtClean="0"/>
              <a:t>Et contre-indications</a:t>
            </a:r>
          </a:p>
          <a:p>
            <a:pPr marL="514350" indent="-514350">
              <a:buFontTx/>
              <a:buChar char="-"/>
            </a:pPr>
            <a:endParaRPr lang="fr-FR" dirty="0" smtClean="0"/>
          </a:p>
          <a:p>
            <a:pPr marL="514350" indent="-514350">
              <a:buNone/>
            </a:pPr>
            <a:endParaRPr lang="fr-FR" dirty="0" smtClean="0"/>
          </a:p>
          <a:p>
            <a:pPr marL="514350" indent="-514350">
              <a:buNone/>
            </a:pPr>
            <a:endParaRPr lang="fr-FR" dirty="0" smtClean="0"/>
          </a:p>
          <a:p>
            <a:pPr marL="514350" indent="-514350">
              <a:buNone/>
            </a:pPr>
            <a:endParaRPr lang="fr-FR" dirty="0" smtClean="0"/>
          </a:p>
          <a:p>
            <a:pPr marL="514350" indent="-514350">
              <a:buAutoNum type="arabicParenR"/>
            </a:pPr>
            <a:endParaRPr lang="fr-FR" dirty="0" smtClean="0"/>
          </a:p>
          <a:p>
            <a:pPr marL="514350" indent="-514350">
              <a:buAutoNum type="arabicParenR"/>
            </a:pPr>
            <a:endParaRPr lang="fr-FR" dirty="0" smtClean="0"/>
          </a:p>
          <a:p>
            <a:pPr marL="914400" lvl="1" indent="-514350">
              <a:buNone/>
            </a:pPr>
            <a:endParaRPr lang="fr-FR" dirty="0" smtClean="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yin yang</a:t>
            </a:r>
            <a:endParaRPr lang="fr-FR" dirty="0"/>
          </a:p>
        </p:txBody>
      </p:sp>
      <p:sp>
        <p:nvSpPr>
          <p:cNvPr id="3" name="Espace réservé du contenu 2"/>
          <p:cNvSpPr>
            <a:spLocks noGrp="1"/>
          </p:cNvSpPr>
          <p:nvPr>
            <p:ph idx="1"/>
          </p:nvPr>
        </p:nvSpPr>
        <p:spPr/>
        <p:txBody>
          <a:bodyPr>
            <a:normAutofit fontScale="70000" lnSpcReduction="20000"/>
          </a:bodyPr>
          <a:lstStyle/>
          <a:p>
            <a:pPr>
              <a:buNone/>
            </a:pPr>
            <a:r>
              <a:rPr lang="fr-FR" dirty="0" smtClean="0"/>
              <a:t>Yang : l’activité, la chaleur, la lumière, rapidité, défense</a:t>
            </a:r>
          </a:p>
          <a:p>
            <a:pPr>
              <a:buNone/>
            </a:pPr>
            <a:r>
              <a:rPr lang="fr-FR" dirty="0" smtClean="0"/>
              <a:t>Yin : le repos, le froid, l’obscurité, lenteur, nutrition </a:t>
            </a:r>
          </a:p>
          <a:p>
            <a:pPr>
              <a:buNone/>
            </a:pPr>
            <a:endParaRPr lang="fr-FR" dirty="0" smtClean="0"/>
          </a:p>
          <a:p>
            <a:r>
              <a:rPr lang="fr-FR" sz="4000" b="1" dirty="0" smtClean="0"/>
              <a:t>Yin (froid, cuisson lente et douce)</a:t>
            </a:r>
          </a:p>
          <a:p>
            <a:r>
              <a:rPr lang="fr-FR" sz="4000" b="1" dirty="0" smtClean="0"/>
              <a:t>Yang (chaleur, cuisson rapide et intense)</a:t>
            </a:r>
          </a:p>
          <a:p>
            <a:pPr>
              <a:buNone/>
            </a:pPr>
            <a:r>
              <a:rPr lang="fr-FR" dirty="0" smtClean="0"/>
              <a:t> </a:t>
            </a:r>
          </a:p>
          <a:p>
            <a:pPr>
              <a:buNone/>
            </a:pPr>
            <a:r>
              <a:rPr lang="fr-FR" u="sng" dirty="0" smtClean="0"/>
              <a:t>Les aliments de nature Yang </a:t>
            </a:r>
            <a:r>
              <a:rPr lang="fr-FR" dirty="0" smtClean="0"/>
              <a:t>réchauffent la température interne du corps et activent son énergie (</a:t>
            </a:r>
            <a:r>
              <a:rPr lang="fr-FR" u="sng" dirty="0" smtClean="0"/>
              <a:t>viandes rouges, alcool</a:t>
            </a:r>
            <a:r>
              <a:rPr lang="fr-FR" dirty="0" smtClean="0"/>
              <a:t>)</a:t>
            </a:r>
          </a:p>
          <a:p>
            <a:pPr>
              <a:buNone/>
            </a:pPr>
            <a:endParaRPr lang="fr-FR" dirty="0" smtClean="0"/>
          </a:p>
          <a:p>
            <a:pPr>
              <a:buNone/>
            </a:pPr>
            <a:r>
              <a:rPr lang="fr-FR" u="sng" dirty="0" smtClean="0"/>
              <a:t>Les aliments de nature Yin </a:t>
            </a:r>
            <a:r>
              <a:rPr lang="fr-FR" dirty="0" smtClean="0"/>
              <a:t>refroidissent et ralentissent la circulation de l’énergie dans le corps (</a:t>
            </a:r>
            <a:r>
              <a:rPr lang="fr-FR" u="sng" dirty="0" smtClean="0"/>
              <a:t>la plupart des légumes et des fruits</a:t>
            </a:r>
            <a:r>
              <a:rPr lang="fr-FR" dirty="0" smtClean="0"/>
              <a:t>)</a:t>
            </a:r>
            <a:endParaRPr lang="fr-F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Aliments yin ou yang ?</a:t>
            </a:r>
            <a:br>
              <a:rPr lang="fr-FR" dirty="0" smtClean="0"/>
            </a:br>
            <a:endParaRPr lang="fr-FR" dirty="0"/>
          </a:p>
        </p:txBody>
      </p:sp>
      <p:sp>
        <p:nvSpPr>
          <p:cNvPr id="3" name="Espace réservé du contenu 2"/>
          <p:cNvSpPr>
            <a:spLocks noGrp="1"/>
          </p:cNvSpPr>
          <p:nvPr>
            <p:ph idx="1"/>
          </p:nvPr>
        </p:nvSpPr>
        <p:spPr/>
        <p:txBody>
          <a:bodyPr>
            <a:normAutofit/>
          </a:bodyPr>
          <a:lstStyle/>
          <a:p>
            <a:pPr>
              <a:buNone/>
            </a:pPr>
            <a:r>
              <a:rPr lang="fr-FR" sz="2800" dirty="0" smtClean="0"/>
              <a:t>Les algues    </a:t>
            </a:r>
            <a:r>
              <a:rPr lang="fr-FR" sz="2800" dirty="0" smtClean="0">
                <a:solidFill>
                  <a:schemeClr val="tx2">
                    <a:lumMod val="60000"/>
                    <a:lumOff val="40000"/>
                  </a:schemeClr>
                </a:solidFill>
              </a:rPr>
              <a:t>YIN</a:t>
            </a:r>
            <a:r>
              <a:rPr lang="fr-FR" sz="2800" dirty="0" smtClean="0"/>
              <a:t>    par rapport aux poissons </a:t>
            </a:r>
            <a:r>
              <a:rPr lang="fr-FR" sz="2800" dirty="0" smtClean="0">
                <a:solidFill>
                  <a:srgbClr val="FF0000"/>
                </a:solidFill>
              </a:rPr>
              <a:t>YANG</a:t>
            </a:r>
          </a:p>
          <a:p>
            <a:pPr>
              <a:buNone/>
            </a:pPr>
            <a:r>
              <a:rPr lang="fr-FR" sz="2800" dirty="0" smtClean="0"/>
              <a:t>Les poissons </a:t>
            </a:r>
            <a:r>
              <a:rPr lang="fr-FR" sz="2800" dirty="0" smtClean="0">
                <a:solidFill>
                  <a:schemeClr val="tx2">
                    <a:lumMod val="60000"/>
                    <a:lumOff val="40000"/>
                  </a:schemeClr>
                </a:solidFill>
              </a:rPr>
              <a:t>YIN</a:t>
            </a:r>
            <a:r>
              <a:rPr lang="fr-FR" sz="2800" dirty="0" smtClean="0"/>
              <a:t>   par rapport aux viandes rouges </a:t>
            </a:r>
            <a:r>
              <a:rPr lang="fr-FR" sz="2800" dirty="0" smtClean="0">
                <a:solidFill>
                  <a:srgbClr val="FF0000"/>
                </a:solidFill>
              </a:rPr>
              <a:t>YANG</a:t>
            </a:r>
            <a:endParaRPr lang="fr-FR" sz="2800" dirty="0" smtClean="0"/>
          </a:p>
          <a:p>
            <a:pPr>
              <a:buNone/>
            </a:pPr>
            <a:endParaRPr lang="fr-FR" sz="2800" dirty="0" smtClean="0"/>
          </a:p>
          <a:p>
            <a:pPr>
              <a:buNone/>
            </a:pPr>
            <a:r>
              <a:rPr lang="fr-FR" sz="2800" dirty="0" smtClean="0"/>
              <a:t>Une orange </a:t>
            </a:r>
            <a:r>
              <a:rPr lang="fr-FR" sz="2800" dirty="0" smtClean="0">
                <a:solidFill>
                  <a:schemeClr val="tx2">
                    <a:lumMod val="60000"/>
                    <a:lumOff val="40000"/>
                  </a:schemeClr>
                </a:solidFill>
              </a:rPr>
              <a:t>YIN</a:t>
            </a:r>
            <a:r>
              <a:rPr lang="fr-FR" sz="2800" dirty="0" smtClean="0"/>
              <a:t>     par rapport aux litchis </a:t>
            </a:r>
            <a:r>
              <a:rPr lang="fr-FR" sz="2800" dirty="0" smtClean="0">
                <a:solidFill>
                  <a:srgbClr val="FF0000"/>
                </a:solidFill>
              </a:rPr>
              <a:t>YANG</a:t>
            </a:r>
            <a:endParaRPr lang="fr-FR" sz="2800" dirty="0" smtClean="0"/>
          </a:p>
          <a:p>
            <a:pPr>
              <a:buNone/>
            </a:pPr>
            <a:endParaRPr lang="fr-FR" sz="2800" dirty="0" smtClean="0"/>
          </a:p>
          <a:p>
            <a:pPr>
              <a:buNone/>
            </a:pPr>
            <a:r>
              <a:rPr lang="fr-FR" sz="2800" dirty="0" smtClean="0"/>
              <a:t>Viande de canard par rapport à celle du poulet ?</a:t>
            </a:r>
          </a:p>
          <a:p>
            <a:pPr>
              <a:buNone/>
            </a:pPr>
            <a:r>
              <a:rPr lang="fr-FR" sz="2800" dirty="0" smtClean="0">
                <a:solidFill>
                  <a:schemeClr val="tx2">
                    <a:lumMod val="60000"/>
                    <a:lumOff val="40000"/>
                  </a:schemeClr>
                </a:solidFill>
              </a:rPr>
              <a:t>                         YIN                                         </a:t>
            </a:r>
            <a:r>
              <a:rPr lang="fr-FR" sz="2800" dirty="0" smtClean="0">
                <a:solidFill>
                  <a:srgbClr val="FF0000"/>
                </a:solidFill>
              </a:rPr>
              <a:t>YANG</a:t>
            </a:r>
            <a:endParaRPr lang="fr-FR" sz="28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dirty="0" smtClean="0"/>
              <a:t>La nature d’un aliment</a:t>
            </a:r>
            <a:endParaRPr lang="fr-FR" sz="4000" b="1" dirty="0"/>
          </a:p>
        </p:txBody>
      </p:sp>
      <p:sp>
        <p:nvSpPr>
          <p:cNvPr id="3" name="Espace réservé du contenu 2"/>
          <p:cNvSpPr>
            <a:spLocks noGrp="1"/>
          </p:cNvSpPr>
          <p:nvPr>
            <p:ph idx="1"/>
          </p:nvPr>
        </p:nvSpPr>
        <p:spPr/>
        <p:txBody>
          <a:bodyPr>
            <a:normAutofit/>
          </a:bodyPr>
          <a:lstStyle/>
          <a:p>
            <a:pPr>
              <a:buNone/>
            </a:pPr>
            <a:endParaRPr lang="fr-FR" sz="2800" dirty="0" smtClean="0"/>
          </a:p>
          <a:p>
            <a:pPr>
              <a:buNone/>
            </a:pPr>
            <a:r>
              <a:rPr lang="fr-FR" sz="2400" b="1" dirty="0" smtClean="0"/>
              <a:t>Les aliments de </a:t>
            </a:r>
            <a:r>
              <a:rPr lang="fr-FR" sz="2400" b="1" dirty="0" smtClean="0">
                <a:solidFill>
                  <a:srgbClr val="FF0000"/>
                </a:solidFill>
              </a:rPr>
              <a:t>nature froide ou fraiche </a:t>
            </a:r>
            <a:r>
              <a:rPr lang="fr-FR" sz="2400" b="1" u="sng" dirty="0" smtClean="0"/>
              <a:t>ralentissent</a:t>
            </a:r>
            <a:r>
              <a:rPr lang="fr-FR" sz="2400" b="1" dirty="0" smtClean="0"/>
              <a:t> les fonctions organiques </a:t>
            </a:r>
            <a:r>
              <a:rPr lang="fr-FR" sz="2400" dirty="0" smtClean="0"/>
              <a:t>: tomate, concombre, courgette, melon, pastèque, tomate, choux chinois, pousse de bambou. Convient en été, aux personnes souffrant de chaleur, d’irritabilité, de constipation avec selles sèches.</a:t>
            </a:r>
          </a:p>
          <a:p>
            <a:pPr>
              <a:buNone/>
            </a:pPr>
            <a:endParaRPr lang="fr-FR" sz="2000" dirty="0" smtClean="0"/>
          </a:p>
          <a:p>
            <a:pPr>
              <a:buNone/>
            </a:pPr>
            <a:r>
              <a:rPr lang="fr-FR" sz="2400" b="1" dirty="0" smtClean="0"/>
              <a:t>Les aliments de </a:t>
            </a:r>
            <a:r>
              <a:rPr lang="fr-FR" sz="2400" b="1" dirty="0" smtClean="0">
                <a:solidFill>
                  <a:srgbClr val="FF0000"/>
                </a:solidFill>
              </a:rPr>
              <a:t>nature tiède ou chaude</a:t>
            </a:r>
            <a:r>
              <a:rPr lang="fr-FR" sz="2400" b="1" dirty="0" smtClean="0"/>
              <a:t> </a:t>
            </a:r>
            <a:r>
              <a:rPr lang="fr-FR" sz="2400" b="1" u="sng" dirty="0" smtClean="0"/>
              <a:t>réchauffent</a:t>
            </a:r>
            <a:r>
              <a:rPr lang="fr-FR" sz="2400" b="1" dirty="0" smtClean="0"/>
              <a:t> et </a:t>
            </a:r>
            <a:r>
              <a:rPr lang="fr-FR" sz="2400" b="1" u="sng" dirty="0" smtClean="0"/>
              <a:t>activent</a:t>
            </a:r>
            <a:r>
              <a:rPr lang="fr-FR" sz="2400" b="1" dirty="0" smtClean="0"/>
              <a:t> le métabolisme </a:t>
            </a:r>
            <a:r>
              <a:rPr lang="fr-FR" sz="2000" dirty="0" smtClean="0"/>
              <a:t>: </a:t>
            </a:r>
            <a:r>
              <a:rPr lang="fr-FR" sz="2400" dirty="0" smtClean="0"/>
              <a:t>la plupart des viandes et poissons, épices, alcools et certains fruits ou légumes. Convient en hiver, aux personnes frileuses, aux personnes qui digèrent lentement.</a:t>
            </a:r>
            <a:endParaRPr lang="fr-FR" sz="24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dirty="0" smtClean="0"/>
              <a:t>La nature d’un aliment (suite)</a:t>
            </a:r>
            <a:endParaRPr lang="fr-FR" sz="4000" b="1" dirty="0"/>
          </a:p>
        </p:txBody>
      </p:sp>
      <p:sp>
        <p:nvSpPr>
          <p:cNvPr id="3" name="Espace réservé du contenu 2"/>
          <p:cNvSpPr>
            <a:spLocks noGrp="1"/>
          </p:cNvSpPr>
          <p:nvPr>
            <p:ph idx="1"/>
          </p:nvPr>
        </p:nvSpPr>
        <p:spPr/>
        <p:txBody>
          <a:bodyPr>
            <a:normAutofit/>
          </a:bodyPr>
          <a:lstStyle/>
          <a:p>
            <a:pPr>
              <a:buNone/>
            </a:pPr>
            <a:r>
              <a:rPr lang="fr-FR" sz="2400" b="1" dirty="0" smtClean="0"/>
              <a:t>Les aliments de </a:t>
            </a:r>
            <a:r>
              <a:rPr lang="fr-FR" sz="2400" b="1" dirty="0" smtClean="0">
                <a:solidFill>
                  <a:srgbClr val="FF0000"/>
                </a:solidFill>
              </a:rPr>
              <a:t>nature ne</a:t>
            </a:r>
            <a:r>
              <a:rPr lang="fr-FR" sz="2400" b="1" u="sng" dirty="0" smtClean="0">
                <a:solidFill>
                  <a:srgbClr val="FF0000"/>
                </a:solidFill>
              </a:rPr>
              <a:t>utre</a:t>
            </a:r>
            <a:r>
              <a:rPr lang="fr-FR" sz="2400" b="1" u="sng" dirty="0" smtClean="0"/>
              <a:t> </a:t>
            </a:r>
            <a:r>
              <a:rPr lang="fr-FR" sz="2400" b="1" dirty="0" smtClean="0"/>
              <a:t>ne produisent pas d’effets thermiques particuliers </a:t>
            </a:r>
            <a:r>
              <a:rPr lang="fr-FR" sz="2400" dirty="0" smtClean="0"/>
              <a:t>: carotte, champignon, haricot vert, pomme de terre, petit pois, avoine, mais, millet, riz, ananas, citron, prune, raisin, carpe, porc, jaune d’œuf, lait de vache, foie de bœuf ou de veau, miel, sucre blanc. Convient toute l’année.</a:t>
            </a:r>
          </a:p>
          <a:p>
            <a:pPr>
              <a:buNone/>
            </a:pPr>
            <a:endParaRPr lang="fr-FR" sz="2000" dirty="0" smtClean="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Test de connaissance : nature</a:t>
            </a:r>
            <a:endParaRPr lang="fr-FR" dirty="0"/>
          </a:p>
        </p:txBody>
      </p:sp>
      <p:sp>
        <p:nvSpPr>
          <p:cNvPr id="3" name="Espace réservé du contenu 2"/>
          <p:cNvSpPr>
            <a:spLocks noGrp="1"/>
          </p:cNvSpPr>
          <p:nvPr>
            <p:ph idx="1"/>
          </p:nvPr>
        </p:nvSpPr>
        <p:spPr/>
        <p:txBody>
          <a:bodyPr>
            <a:normAutofit fontScale="77500" lnSpcReduction="20000"/>
          </a:bodyPr>
          <a:lstStyle/>
          <a:p>
            <a:r>
              <a:rPr lang="fr-FR" dirty="0" smtClean="0"/>
              <a:t>Viande de mouton : </a:t>
            </a:r>
            <a:r>
              <a:rPr lang="fr-FR" dirty="0" smtClean="0">
                <a:solidFill>
                  <a:srgbClr val="FF0000"/>
                </a:solidFill>
              </a:rPr>
              <a:t>nature tiède</a:t>
            </a:r>
          </a:p>
          <a:p>
            <a:endParaRPr lang="fr-FR" dirty="0" smtClean="0"/>
          </a:p>
          <a:p>
            <a:r>
              <a:rPr lang="fr-FR" dirty="0" smtClean="0"/>
              <a:t>Gingembre + sucre roux : </a:t>
            </a:r>
            <a:r>
              <a:rPr lang="fr-FR" dirty="0" smtClean="0">
                <a:solidFill>
                  <a:srgbClr val="FF0000"/>
                </a:solidFill>
              </a:rPr>
              <a:t>le gingembre (</a:t>
            </a:r>
            <a:r>
              <a:rPr lang="fr-FR" dirty="0" err="1" smtClean="0">
                <a:solidFill>
                  <a:srgbClr val="FF0000"/>
                </a:solidFill>
              </a:rPr>
              <a:t>nat</a:t>
            </a:r>
            <a:r>
              <a:rPr lang="fr-FR" dirty="0" smtClean="0">
                <a:solidFill>
                  <a:srgbClr val="FF0000"/>
                </a:solidFill>
              </a:rPr>
              <a:t>. chaude), le sucre (nature neutre) vient protéger l’estomac</a:t>
            </a:r>
          </a:p>
          <a:p>
            <a:pPr>
              <a:buNone/>
            </a:pPr>
            <a:endParaRPr lang="fr-FR" dirty="0" smtClean="0"/>
          </a:p>
          <a:p>
            <a:r>
              <a:rPr lang="fr-FR" dirty="0" smtClean="0"/>
              <a:t>Poulet rôti + frites : </a:t>
            </a:r>
            <a:r>
              <a:rPr lang="fr-FR" dirty="0" smtClean="0">
                <a:solidFill>
                  <a:srgbClr val="FF0000"/>
                </a:solidFill>
              </a:rPr>
              <a:t>une viande rôtie et des frites  (yang), la nature tiède du poulet tonifie l’énergie, le corps est échauffé. Le coca-cola vient rafraichir la bouche, comme par hasard. Raisonnement identique avec les moules+frites+bière.</a:t>
            </a:r>
          </a:p>
          <a:p>
            <a:pPr>
              <a:buNone/>
            </a:pPr>
            <a:endParaRPr lang="fr-FR" dirty="0" smtClean="0"/>
          </a:p>
          <a:p>
            <a:r>
              <a:rPr lang="fr-FR" dirty="0" smtClean="0"/>
              <a:t>Salade de tomates : </a:t>
            </a:r>
            <a:r>
              <a:rPr lang="fr-FR" dirty="0" smtClean="0">
                <a:solidFill>
                  <a:srgbClr val="FF0000"/>
                </a:solidFill>
              </a:rPr>
              <a:t>la tomate (nature Froide). En excès, elle peut donc ralentir la digestion.</a:t>
            </a:r>
          </a:p>
          <a:p>
            <a:pPr>
              <a:buNone/>
            </a:pPr>
            <a:endParaRPr lang="fr-FR"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Les Cinq Saveurs</a:t>
            </a:r>
            <a:endParaRPr lang="fr-FR" b="1" dirty="0"/>
          </a:p>
        </p:txBody>
      </p:sp>
      <p:sp>
        <p:nvSpPr>
          <p:cNvPr id="3" name="Espace réservé du contenu 2"/>
          <p:cNvSpPr>
            <a:spLocks noGrp="1"/>
          </p:cNvSpPr>
          <p:nvPr>
            <p:ph idx="1"/>
          </p:nvPr>
        </p:nvSpPr>
        <p:spPr>
          <a:xfrm>
            <a:off x="457200" y="1600200"/>
            <a:ext cx="8507288" cy="4525963"/>
          </a:xfrm>
        </p:spPr>
        <p:txBody>
          <a:bodyPr>
            <a:normAutofit fontScale="55000" lnSpcReduction="20000"/>
          </a:bodyPr>
          <a:lstStyle/>
          <a:p>
            <a:pPr>
              <a:buNone/>
            </a:pPr>
            <a:r>
              <a:rPr lang="fr-FR" sz="3600" dirty="0" smtClean="0"/>
              <a:t>Les Cinq Saveurs sont inspirées de la </a:t>
            </a:r>
            <a:r>
              <a:rPr lang="fr-FR" sz="3600" u="sng" dirty="0" smtClean="0"/>
              <a:t>théorie des Cinq Eléments</a:t>
            </a:r>
            <a:r>
              <a:rPr lang="fr-FR" sz="3600" dirty="0" smtClean="0"/>
              <a:t>. </a:t>
            </a:r>
          </a:p>
          <a:p>
            <a:pPr>
              <a:buNone/>
            </a:pPr>
            <a:endParaRPr lang="fr-FR" dirty="0" smtClean="0"/>
          </a:p>
          <a:p>
            <a:pPr>
              <a:buNone/>
            </a:pPr>
            <a:r>
              <a:rPr lang="fr-FR" b="1" dirty="0" smtClean="0"/>
              <a:t>La saveur acide       - Foie         - tomate, agrumes, pomme, viande de cheval</a:t>
            </a:r>
          </a:p>
          <a:p>
            <a:pPr>
              <a:buNone/>
            </a:pPr>
            <a:r>
              <a:rPr lang="fr-FR" dirty="0" smtClean="0"/>
              <a:t>La saveur amère     - Cœur       - asperge, céleri, chicorée, laitue, foie agneau porc mouton</a:t>
            </a:r>
          </a:p>
          <a:p>
            <a:pPr>
              <a:buNone/>
            </a:pPr>
            <a:r>
              <a:rPr lang="fr-FR" b="1" dirty="0" smtClean="0"/>
              <a:t>La saveur douce      - Rate        - beaucoup de végétaux, légumineuses, 				                     céréales, les fruits non acides, poissons, 				                     viandes, miel</a:t>
            </a:r>
          </a:p>
          <a:p>
            <a:pPr>
              <a:buNone/>
            </a:pPr>
            <a:r>
              <a:rPr lang="fr-FR" dirty="0" smtClean="0"/>
              <a:t>La saveur piquante - Poumon  - ail, fenouil, oignon,  radis cru, kumquat, pistache</a:t>
            </a:r>
          </a:p>
          <a:p>
            <a:pPr>
              <a:buNone/>
            </a:pPr>
            <a:r>
              <a:rPr lang="fr-FR" b="1" dirty="0" smtClean="0"/>
              <a:t>La saveur salée        - Rein        - laminaires, avoine, orge, crabe, crevettes, huitre, 			                     moule, viande de canard, porc, escargot, jambon</a:t>
            </a:r>
          </a:p>
          <a:p>
            <a:pPr>
              <a:buNone/>
            </a:pPr>
            <a:endParaRPr lang="fr-FR" dirty="0" smtClean="0"/>
          </a:p>
          <a:p>
            <a:pPr>
              <a:buNone/>
            </a:pPr>
            <a:r>
              <a:rPr lang="fr-FR" u="sng" dirty="0" smtClean="0"/>
              <a:t>En conséquence </a:t>
            </a:r>
            <a:r>
              <a:rPr lang="fr-FR" dirty="0" smtClean="0"/>
              <a:t>:</a:t>
            </a:r>
          </a:p>
          <a:p>
            <a:pPr>
              <a:buNone/>
            </a:pPr>
            <a:r>
              <a:rPr lang="fr-FR" dirty="0" smtClean="0"/>
              <a:t>Un peu de saveur va </a:t>
            </a:r>
            <a:r>
              <a:rPr lang="fr-FR" u="sng" dirty="0" smtClean="0"/>
              <a:t>nourrir</a:t>
            </a:r>
            <a:r>
              <a:rPr lang="fr-FR" dirty="0" smtClean="0"/>
              <a:t> l’organe, </a:t>
            </a:r>
          </a:p>
          <a:p>
            <a:pPr>
              <a:buNone/>
            </a:pPr>
            <a:r>
              <a:rPr lang="fr-FR" dirty="0" smtClean="0"/>
              <a:t>Un manque ou une excès d’une saveur risque de léser l’organe et les systèmes correspondants</a:t>
            </a:r>
          </a:p>
          <a:p>
            <a:pPr>
              <a:buNone/>
            </a:pPr>
            <a:endParaRPr lang="fr-FR" dirty="0" smtClean="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19256" cy="850106"/>
          </a:xfrm>
        </p:spPr>
        <p:txBody>
          <a:bodyPr>
            <a:normAutofit/>
          </a:bodyPr>
          <a:lstStyle/>
          <a:p>
            <a:r>
              <a:rPr lang="fr-FR" sz="3600" b="1" dirty="0" smtClean="0"/>
              <a:t>Les saveurs</a:t>
            </a:r>
            <a:endParaRPr lang="fr-FR" sz="3600" b="1" dirty="0"/>
          </a:p>
        </p:txBody>
      </p:sp>
      <p:sp>
        <p:nvSpPr>
          <p:cNvPr id="3" name="Espace réservé du contenu 2"/>
          <p:cNvSpPr>
            <a:spLocks noGrp="1"/>
          </p:cNvSpPr>
          <p:nvPr>
            <p:ph idx="1"/>
          </p:nvPr>
        </p:nvSpPr>
        <p:spPr>
          <a:xfrm>
            <a:off x="395536" y="1340768"/>
            <a:ext cx="8291264" cy="4785395"/>
          </a:xfrm>
        </p:spPr>
        <p:txBody>
          <a:bodyPr>
            <a:normAutofit fontScale="85000" lnSpcReduction="10000"/>
          </a:bodyPr>
          <a:lstStyle/>
          <a:p>
            <a:pPr marL="514350" indent="-514350">
              <a:buFont typeface="+mj-lt"/>
              <a:buAutoNum type="arabicPeriod"/>
            </a:pPr>
            <a:r>
              <a:rPr lang="fr-FR" dirty="0" smtClean="0"/>
              <a:t>L’astringence de la </a:t>
            </a:r>
            <a:r>
              <a:rPr lang="fr-FR" u="sng" dirty="0" smtClean="0"/>
              <a:t>saveur acide </a:t>
            </a:r>
            <a:r>
              <a:rPr lang="fr-FR" dirty="0" smtClean="0"/>
              <a:t>permet de retenir les fluides corporels.</a:t>
            </a:r>
          </a:p>
          <a:p>
            <a:pPr marL="514350" indent="-514350">
              <a:buFont typeface="+mj-lt"/>
              <a:buAutoNum type="arabicPeriod"/>
            </a:pPr>
            <a:r>
              <a:rPr lang="fr-FR" dirty="0" smtClean="0"/>
              <a:t>La </a:t>
            </a:r>
            <a:r>
              <a:rPr lang="fr-FR" u="sng" dirty="0" smtClean="0"/>
              <a:t>saveur amère </a:t>
            </a:r>
            <a:r>
              <a:rPr lang="fr-FR" dirty="0" smtClean="0"/>
              <a:t>draine la chaleur du haut du corps vers le bas. Elle peut favorise le retour au calme.</a:t>
            </a:r>
          </a:p>
          <a:p>
            <a:pPr marL="514350" indent="-514350">
              <a:buFont typeface="+mj-lt"/>
              <a:buAutoNum type="arabicPeriod"/>
            </a:pPr>
            <a:r>
              <a:rPr lang="fr-FR" dirty="0" smtClean="0"/>
              <a:t>La </a:t>
            </a:r>
            <a:r>
              <a:rPr lang="fr-FR" u="sng" dirty="0" smtClean="0"/>
              <a:t>saveur douce </a:t>
            </a:r>
            <a:r>
              <a:rPr lang="fr-FR" dirty="0" smtClean="0"/>
              <a:t>nourrit, tonifie et humidifie. Elle occupe un rôle central car elle favorise la production du sang, de l’énergie et des liquides organiques.</a:t>
            </a:r>
          </a:p>
          <a:p>
            <a:pPr marL="514350" indent="-514350">
              <a:buFont typeface="+mj-lt"/>
              <a:buAutoNum type="arabicPeriod"/>
            </a:pPr>
            <a:r>
              <a:rPr lang="fr-FR" dirty="0" smtClean="0"/>
              <a:t>La </a:t>
            </a:r>
            <a:r>
              <a:rPr lang="fr-FR" u="sng" dirty="0" smtClean="0"/>
              <a:t>saveur piquante </a:t>
            </a:r>
            <a:r>
              <a:rPr lang="fr-FR" dirty="0" smtClean="0"/>
              <a:t>fait sortir l’énergie et les liquides organiques vers la surface du corps (</a:t>
            </a:r>
            <a:r>
              <a:rPr lang="fr-FR" smtClean="0"/>
              <a:t>transpiration).</a:t>
            </a:r>
            <a:endParaRPr lang="fr-FR" dirty="0" smtClean="0"/>
          </a:p>
          <a:p>
            <a:pPr marL="514350" indent="-514350">
              <a:buFont typeface="+mj-lt"/>
              <a:buAutoNum type="arabicPeriod"/>
            </a:pPr>
            <a:r>
              <a:rPr lang="fr-FR" dirty="0" smtClean="0"/>
              <a:t>La </a:t>
            </a:r>
            <a:r>
              <a:rPr lang="fr-FR" u="sng" dirty="0" smtClean="0"/>
              <a:t>saveur salée </a:t>
            </a:r>
            <a:r>
              <a:rPr lang="fr-FR" dirty="0" smtClean="0"/>
              <a:t>assouplit, ramollit ce qui est dur et disperse les indurations.</a:t>
            </a:r>
          </a:p>
          <a:p>
            <a:pPr>
              <a:buNone/>
            </a:pPr>
            <a:endParaRPr lang="fr-FR" dirty="0" smtClean="0"/>
          </a:p>
          <a:p>
            <a:pPr>
              <a:buNone/>
            </a:pPr>
            <a:endParaRPr lang="fr-FR" dirty="0" smtClean="0"/>
          </a:p>
          <a:p>
            <a:pPr>
              <a:buNone/>
            </a:pPr>
            <a:endParaRPr lang="fr-FR" dirty="0" smtClean="0"/>
          </a:p>
          <a:p>
            <a:pPr>
              <a:buNone/>
            </a:pPr>
            <a:endParaRPr lang="fr-FR" dirty="0" smtClean="0"/>
          </a:p>
          <a:p>
            <a:pPr>
              <a:buNone/>
            </a:pPr>
            <a:endParaRPr lang="fr-FR" u="sng" dirty="0" smtClean="0"/>
          </a:p>
          <a:p>
            <a:pPr>
              <a:buNone/>
            </a:pPr>
            <a:endParaRPr lang="fr-FR" sz="2300" dirty="0" smtClean="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0">
              <a:srgbClr val="FFF200"/>
            </a:gs>
            <a:gs pos="45000">
              <a:srgbClr val="FF7A00"/>
            </a:gs>
            <a:gs pos="70000">
              <a:srgbClr val="FF0300"/>
            </a:gs>
            <a:gs pos="100000">
              <a:srgbClr val="4D0808"/>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5 - </a:t>
            </a:r>
            <a:r>
              <a:rPr lang="fr-FR" dirty="0" err="1" smtClean="0"/>
              <a:t>Qì</a:t>
            </a:r>
            <a:r>
              <a:rPr lang="fr-FR" dirty="0" smtClean="0"/>
              <a:t> </a:t>
            </a:r>
            <a:r>
              <a:rPr lang="fr-FR" dirty="0" err="1" smtClean="0"/>
              <a:t>gōng</a:t>
            </a:r>
            <a:r>
              <a:rPr lang="fr-FR" dirty="0" smtClean="0"/>
              <a:t> (</a:t>
            </a:r>
            <a:r>
              <a:rPr lang="ja-JP" altLang="fr-FR" dirty="0" smtClean="0"/>
              <a:t>气功</a:t>
            </a:r>
            <a:r>
              <a:rPr lang="fr-FR" altLang="ja-JP" dirty="0" smtClean="0"/>
              <a:t>)</a:t>
            </a:r>
            <a:endParaRPr lang="fr-FR" dirty="0"/>
          </a:p>
        </p:txBody>
      </p:sp>
      <p:sp>
        <p:nvSpPr>
          <p:cNvPr id="3" name="Espace réservé du contenu 2"/>
          <p:cNvSpPr>
            <a:spLocks noGrp="1"/>
          </p:cNvSpPr>
          <p:nvPr>
            <p:ph idx="1"/>
          </p:nvPr>
        </p:nvSpPr>
        <p:spPr/>
        <p:txBody>
          <a:bodyPr/>
          <a:lstStyle/>
          <a:p>
            <a:pPr>
              <a:buNone/>
            </a:pPr>
            <a:r>
              <a:rPr lang="fr-FR" dirty="0" smtClean="0"/>
              <a:t>Ensemble de mouvements pratiqués lentement pour équilibrer la circulation énergétique corporelle.</a:t>
            </a:r>
          </a:p>
          <a:p>
            <a:r>
              <a:rPr lang="fr-FR" dirty="0" smtClean="0"/>
              <a:t>Les huit pièces de brocart</a:t>
            </a:r>
          </a:p>
          <a:p>
            <a:r>
              <a:rPr lang="fr-FR" dirty="0" smtClean="0"/>
              <a:t>Le jeu des cinq animaux, etc.</a:t>
            </a:r>
          </a:p>
          <a:p>
            <a:pPr>
              <a:buNone/>
            </a:pPr>
            <a:endParaRPr lang="fr-FR" dirty="0" smtClean="0"/>
          </a:p>
          <a:p>
            <a:r>
              <a:rPr lang="fr-FR" dirty="0" smtClean="0"/>
              <a:t>Méditation, automassage </a:t>
            </a:r>
          </a:p>
          <a:p>
            <a:endParaRPr lang="fr-FR" dirty="0"/>
          </a:p>
        </p:txBody>
      </p:sp>
      <p:sp>
        <p:nvSpPr>
          <p:cNvPr id="4" name="Espace réservé du numéro de diapositive 3"/>
          <p:cNvSpPr>
            <a:spLocks noGrp="1"/>
          </p:cNvSpPr>
          <p:nvPr>
            <p:ph type="sldNum" sz="quarter" idx="12"/>
          </p:nvPr>
        </p:nvSpPr>
        <p:spPr/>
        <p:txBody>
          <a:bodyPr/>
          <a:lstStyle/>
          <a:p>
            <a:fld id="{751DAE19-577A-4432-894D-1E7FDA33FEAB}" type="slidenum">
              <a:rPr lang="fr-FR" smtClean="0"/>
              <a:pPr/>
              <a:t>64</a:t>
            </a:fld>
            <a:endParaRPr lang="fr-F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p>
            <a:pPr>
              <a:buNone/>
            </a:pPr>
            <a:endParaRPr lang="fr-FR" dirty="0" smtClean="0"/>
          </a:p>
          <a:p>
            <a:pPr algn="ctr">
              <a:buNone/>
            </a:pPr>
            <a:r>
              <a:rPr lang="fr-FR" dirty="0" smtClean="0"/>
              <a:t>Merci de votre attention !</a:t>
            </a:r>
          </a:p>
          <a:p>
            <a:pPr algn="ctr">
              <a:buNone/>
            </a:pPr>
            <a:endParaRPr lang="fr-FR" dirty="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65</a:t>
            </a:fld>
            <a:endParaRPr lang="fr-F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859216" cy="418058"/>
          </a:xfrm>
        </p:spPr>
        <p:txBody>
          <a:bodyPr>
            <a:normAutofit/>
          </a:bodyPr>
          <a:lstStyle/>
          <a:p>
            <a:r>
              <a:rPr lang="fr-FR" sz="2000" dirty="0" smtClean="0"/>
              <a:t>POUR ALLER PLUS LOIN</a:t>
            </a:r>
            <a:endParaRPr lang="fr-FR" sz="2000" dirty="0"/>
          </a:p>
        </p:txBody>
      </p:sp>
      <p:sp>
        <p:nvSpPr>
          <p:cNvPr id="3" name="Espace réservé du contenu 2"/>
          <p:cNvSpPr>
            <a:spLocks noGrp="1"/>
          </p:cNvSpPr>
          <p:nvPr>
            <p:ph idx="1"/>
          </p:nvPr>
        </p:nvSpPr>
        <p:spPr>
          <a:xfrm>
            <a:off x="395536" y="836712"/>
            <a:ext cx="8291264" cy="5289451"/>
          </a:xfrm>
        </p:spPr>
        <p:txBody>
          <a:bodyPr>
            <a:normAutofit/>
          </a:bodyPr>
          <a:lstStyle/>
          <a:p>
            <a:pPr marL="514350" indent="-514350">
              <a:buNone/>
            </a:pPr>
            <a:r>
              <a:rPr lang="fr-FR" sz="1200" dirty="0" smtClean="0"/>
              <a:t>En auto-</a:t>
            </a:r>
            <a:r>
              <a:rPr lang="fr-FR" sz="1200" dirty="0" err="1" smtClean="0"/>
              <a:t>édtion</a:t>
            </a:r>
            <a:r>
              <a:rPr lang="fr-FR" sz="1200" dirty="0" smtClean="0"/>
              <a:t> (</a:t>
            </a:r>
            <a:r>
              <a:rPr lang="fr-FR" sz="1200" dirty="0" err="1" smtClean="0"/>
              <a:t>Tân</a:t>
            </a:r>
            <a:r>
              <a:rPr lang="fr-FR" sz="1200" dirty="0" smtClean="0"/>
              <a:t> Pham Quang)</a:t>
            </a:r>
          </a:p>
          <a:p>
            <a:pPr marL="514350" indent="-514350">
              <a:buFont typeface="+mj-lt"/>
              <a:buAutoNum type="arabicPeriod"/>
            </a:pPr>
            <a:r>
              <a:rPr lang="fr-FR" sz="1200" dirty="0" smtClean="0"/>
              <a:t>Les sept voyages (poésie), </a:t>
            </a:r>
          </a:p>
          <a:p>
            <a:pPr marL="514350" indent="-514350">
              <a:buFont typeface="+mj-lt"/>
              <a:buAutoNum type="arabicPeriod"/>
            </a:pPr>
            <a:r>
              <a:rPr lang="fr-FR" sz="1200" dirty="0" smtClean="0"/>
              <a:t>Trois petits tours (poésie), </a:t>
            </a:r>
            <a:r>
              <a:rPr lang="fr-FR" sz="1200" dirty="0" err="1" smtClean="0"/>
              <a:t>Tân</a:t>
            </a:r>
            <a:r>
              <a:rPr lang="fr-FR" sz="1200" dirty="0" smtClean="0"/>
              <a:t> Pham Quang</a:t>
            </a:r>
          </a:p>
          <a:p>
            <a:pPr marL="514350" indent="-514350">
              <a:buFont typeface="+mj-lt"/>
              <a:buAutoNum type="arabicPeriod"/>
            </a:pPr>
            <a:r>
              <a:rPr lang="fr-FR" sz="1200" dirty="0" smtClean="0"/>
              <a:t>Le retour du printemps (poésie), </a:t>
            </a:r>
            <a:r>
              <a:rPr lang="fr-FR" sz="1200" dirty="0" err="1" smtClean="0"/>
              <a:t>Tân</a:t>
            </a:r>
            <a:r>
              <a:rPr lang="fr-FR" sz="1200" dirty="0" smtClean="0"/>
              <a:t> Pham Quang</a:t>
            </a:r>
          </a:p>
          <a:p>
            <a:pPr marL="514350" indent="-514350">
              <a:buNone/>
            </a:pPr>
            <a:endParaRPr lang="fr-FR" sz="1200" dirty="0" smtClean="0"/>
          </a:p>
          <a:p>
            <a:pPr marL="514350" indent="-514350">
              <a:buNone/>
            </a:pPr>
            <a:r>
              <a:rPr lang="fr-FR" sz="1200" dirty="0" smtClean="0"/>
              <a:t>Fédération professionnelle de référence : UFPMTC (Union Française des Professionnels de MTC) : </a:t>
            </a:r>
            <a:r>
              <a:rPr lang="fr-FR" sz="1200" dirty="0" smtClean="0">
                <a:hlinkClick r:id="rId2"/>
              </a:rPr>
              <a:t>https://www.ufpmtc.fr/</a:t>
            </a:r>
            <a:endParaRPr lang="fr-FR" sz="1200" dirty="0" smtClean="0"/>
          </a:p>
          <a:p>
            <a:pPr marL="514350" indent="-514350">
              <a:buNone/>
            </a:pPr>
            <a:endParaRPr lang="fr-FR" sz="1200" dirty="0" smtClean="0"/>
          </a:p>
          <a:p>
            <a:pPr marL="514350" indent="-514350">
              <a:buNone/>
            </a:pPr>
            <a:r>
              <a:rPr lang="fr-FR" sz="1200" dirty="0" smtClean="0"/>
              <a:t>Pour me contacter :</a:t>
            </a:r>
          </a:p>
          <a:p>
            <a:pPr marL="514350" indent="-514350">
              <a:buNone/>
            </a:pPr>
            <a:endParaRPr lang="fr-FR" sz="1200" dirty="0" smtClean="0"/>
          </a:p>
          <a:p>
            <a:pPr marL="514350" indent="-514350">
              <a:buNone/>
            </a:pPr>
            <a:r>
              <a:rPr lang="fr-FR" sz="1200" dirty="0" err="1" smtClean="0"/>
              <a:t>Tân</a:t>
            </a:r>
            <a:r>
              <a:rPr lang="fr-FR" sz="1200" dirty="0" smtClean="0"/>
              <a:t> Pham Quang</a:t>
            </a:r>
          </a:p>
          <a:p>
            <a:pPr marL="514350" indent="-514350">
              <a:buNone/>
            </a:pPr>
            <a:r>
              <a:rPr lang="fr-FR" sz="1200" dirty="0" smtClean="0"/>
              <a:t>2 Bis rue </a:t>
            </a:r>
            <a:r>
              <a:rPr lang="fr-FR" sz="1200" dirty="0" err="1" smtClean="0"/>
              <a:t>Feuillat</a:t>
            </a:r>
            <a:endParaRPr lang="fr-FR" sz="1200" dirty="0" smtClean="0"/>
          </a:p>
          <a:p>
            <a:pPr marL="514350" indent="-514350">
              <a:buNone/>
            </a:pPr>
            <a:r>
              <a:rPr lang="fr-FR" sz="1200" dirty="0" smtClean="0"/>
              <a:t>69003 Lyon</a:t>
            </a:r>
          </a:p>
          <a:p>
            <a:pPr marL="514350" indent="-514350">
              <a:buNone/>
            </a:pPr>
            <a:r>
              <a:rPr lang="fr-FR" sz="1200" dirty="0" smtClean="0"/>
              <a:t>06 76 30 11 25</a:t>
            </a:r>
          </a:p>
          <a:p>
            <a:pPr marL="514350" indent="-514350">
              <a:buNone/>
            </a:pPr>
            <a:r>
              <a:rPr lang="fr-FR" sz="1200" dirty="0" smtClean="0">
                <a:hlinkClick r:id="rId3"/>
              </a:rPr>
              <a:t>daodejing999@gmail.com</a:t>
            </a:r>
            <a:endParaRPr lang="fr-FR" sz="1200" dirty="0" smtClean="0"/>
          </a:p>
          <a:p>
            <a:pPr marL="514350" indent="-514350">
              <a:buNone/>
            </a:pPr>
            <a:endParaRPr lang="fr-FR" sz="1200" dirty="0" smtClean="0"/>
          </a:p>
          <a:p>
            <a:pPr>
              <a:buNone/>
            </a:pPr>
            <a:endParaRPr lang="fr-FR" dirty="0"/>
          </a:p>
        </p:txBody>
      </p:sp>
      <p:sp>
        <p:nvSpPr>
          <p:cNvPr id="5" name="Espace réservé du numéro de diapositive 4"/>
          <p:cNvSpPr>
            <a:spLocks noGrp="1"/>
          </p:cNvSpPr>
          <p:nvPr>
            <p:ph type="sldNum" sz="quarter" idx="12"/>
          </p:nvPr>
        </p:nvSpPr>
        <p:spPr/>
        <p:txBody>
          <a:bodyPr/>
          <a:lstStyle/>
          <a:p>
            <a:fld id="{751DAE19-577A-4432-894D-1E7FDA33FEAB}" type="slidenum">
              <a:rPr lang="fr-FR" smtClean="0"/>
              <a:pPr/>
              <a:t>66</a:t>
            </a:fld>
            <a:endParaRPr lang="fr-FR"/>
          </a:p>
        </p:txBody>
      </p:sp>
      <p:pic>
        <p:nvPicPr>
          <p:cNvPr id="6" name="Image 5" descr="A la découverte de la d chinoise.jpg"/>
          <p:cNvPicPr>
            <a:picLocks noChangeAspect="1"/>
          </p:cNvPicPr>
          <p:nvPr/>
        </p:nvPicPr>
        <p:blipFill>
          <a:blip r:embed="rId4" cstate="print"/>
          <a:stretch>
            <a:fillRect/>
          </a:stretch>
        </p:blipFill>
        <p:spPr>
          <a:xfrm>
            <a:off x="2483768" y="2636912"/>
            <a:ext cx="2408267" cy="3334524"/>
          </a:xfrm>
          <a:prstGeom prst="rect">
            <a:avLst/>
          </a:prstGeom>
        </p:spPr>
      </p:pic>
      <p:pic>
        <p:nvPicPr>
          <p:cNvPr id="7" name="Image 6" descr="la mtc pour les nuls.jpg"/>
          <p:cNvPicPr>
            <a:picLocks noChangeAspect="1"/>
          </p:cNvPicPr>
          <p:nvPr/>
        </p:nvPicPr>
        <p:blipFill>
          <a:blip r:embed="rId5" cstate="print"/>
          <a:stretch>
            <a:fillRect/>
          </a:stretch>
        </p:blipFill>
        <p:spPr>
          <a:xfrm>
            <a:off x="5580112" y="2708920"/>
            <a:ext cx="2727504" cy="3294321"/>
          </a:xfrm>
          <a:prstGeom prst="rect">
            <a:avLst/>
          </a:prstGeom>
        </p:spPr>
      </p:pic>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2624</TotalTime>
  <Words>3131</Words>
  <Application>Microsoft Office PowerPoint</Application>
  <PresentationFormat>Affichage à l'écran (4:3)</PresentationFormat>
  <Paragraphs>590</Paragraphs>
  <Slides>66</Slides>
  <Notes>0</Notes>
  <HiddenSlides>0</HiddenSlides>
  <MMClips>0</MMClips>
  <ScaleCrop>false</ScaleCrop>
  <HeadingPairs>
    <vt:vector size="4" baseType="variant">
      <vt:variant>
        <vt:lpstr>Thème</vt:lpstr>
      </vt:variant>
      <vt:variant>
        <vt:i4>1</vt:i4>
      </vt:variant>
      <vt:variant>
        <vt:lpstr>Titres des diapositives</vt:lpstr>
      </vt:variant>
      <vt:variant>
        <vt:i4>66</vt:i4>
      </vt:variant>
    </vt:vector>
  </HeadingPairs>
  <TitlesOfParts>
    <vt:vector size="67" baseType="lpstr">
      <vt:lpstr>Thème Office</vt:lpstr>
      <vt:lpstr>Une présentation  de la Médecine Traditionnelle Chinoise (MTC)   22 novembre 2019 Chazay d’Azergues</vt:lpstr>
      <vt:lpstr>Diapositive 2</vt:lpstr>
      <vt:lpstr>Diapositive 3</vt:lpstr>
      <vt:lpstr>Constat </vt:lpstr>
      <vt:lpstr>中醫 - Zhōngyī - MTC</vt:lpstr>
      <vt:lpstr>La MTC – une longue histoire</vt:lpstr>
      <vt:lpstr>Une vision globale et éthique </vt:lpstr>
      <vt:lpstr>Les « classiques » …</vt:lpstr>
      <vt:lpstr>        Zhang Zhongjing (150-219) : Traité du froid nocif et de diverses maladies (Shanghan Zabin Lun) ;  Huangfu Mi (215-282) : Classique ordonné de l’acupuncture (Zhenjiu Jiayi Jing) ;  Sun Simiao  (581-682) : les Prescriptions d’acupuncture valant mille pièces d’or ( Qianjin Yaofang) ;  Li Shizhen (1518-1593) : l’Abrégé de matière médicale (Bencao Gangmu).</vt:lpstr>
      <vt:lpstr>中醫 - Zhōngyī - MTC  5 branches</vt:lpstr>
      <vt:lpstr>Les fondamentaux</vt:lpstr>
      <vt:lpstr>Yīn 阴 Yáng 阳</vt:lpstr>
      <vt:lpstr>Yin Yang : caractéristiques</vt:lpstr>
      <vt:lpstr>Quelques couples célèbres</vt:lpstr>
      <vt:lpstr>En pratique, à quoi sert cette distinction Yin Yang ?</vt:lpstr>
      <vt:lpstr>Méridiens</vt:lpstr>
      <vt:lpstr>Les Trois Trésors   Sānbǎo (三宝)</vt:lpstr>
      <vt:lpstr>L’action des émotions sur le Qi</vt:lpstr>
      <vt:lpstr>La théorie des Cinq Eléments</vt:lpstr>
      <vt:lpstr>Saisons et Eléments</vt:lpstr>
      <vt:lpstr>Propriétés des 5 mouvements (éléments)</vt:lpstr>
      <vt:lpstr>Les Cinq Eléments</vt:lpstr>
      <vt:lpstr>Un exemple d’application (5 éléments)   observation du teint</vt:lpstr>
      <vt:lpstr>En résumé, la théorie des 5 éléments invitent à mieux comprendre l’énergie des saisons</vt:lpstr>
      <vt:lpstr>Autres particularités de la MTC</vt:lpstr>
      <vt:lpstr>1 - Pharmacopée (Zhōng yào 中药) </vt:lpstr>
      <vt:lpstr>Pharmacopée</vt:lpstr>
      <vt:lpstr>Pharmacopée</vt:lpstr>
      <vt:lpstr>Diapositive 29</vt:lpstr>
      <vt:lpstr>Diapositive 30</vt:lpstr>
      <vt:lpstr>2 - Acupuncture (Zhēnjiǔ fǎ 針灸法 )   « 針 Zhēn » signifiant « aiguille » ; « 灸 jiǔ » pour « moxibustion »</vt:lpstr>
      <vt:lpstr>   </vt:lpstr>
      <vt:lpstr>Diapositive 33</vt:lpstr>
      <vt:lpstr>Rappel : les cinq branches de la MTC (pharmacopée, acupuncture, tuina, qi gong, diététique) visent à régulariser la circulation du Qi dans le corps            afin de rétablir l’équilibre yin yang.  </vt:lpstr>
      <vt:lpstr>Quelques précisions</vt:lpstr>
      <vt:lpstr>Diapositive 36</vt:lpstr>
      <vt:lpstr>Diapositive 37</vt:lpstr>
      <vt:lpstr>Le système des méridiens</vt:lpstr>
      <vt:lpstr>Du plus superficiel au plus profond</vt:lpstr>
      <vt:lpstr>Diapositive 40</vt:lpstr>
      <vt:lpstr>Les (12) méridiens principaux</vt:lpstr>
      <vt:lpstr>Diapositive 42</vt:lpstr>
      <vt:lpstr>Deux règles d’or:  1) Limiter les excès     2) faire circuler le Qi en harmonie </vt:lpstr>
      <vt:lpstr>Diapositive 44</vt:lpstr>
      <vt:lpstr>Ventouses sur le dos</vt:lpstr>
      <vt:lpstr>Diapositive 46</vt:lpstr>
      <vt:lpstr>Les douze méridiens</vt:lpstr>
      <vt:lpstr> Les huit vaisseaux merveilleux  qí jīng bā mài 奇 经 八 脉 </vt:lpstr>
      <vt:lpstr>D’autres horizons à explorer…</vt:lpstr>
      <vt:lpstr>Les points gagnants</vt:lpstr>
      <vt:lpstr>3 - Massage (推拿Tuīná)</vt:lpstr>
      <vt:lpstr>Diapositive 52</vt:lpstr>
      <vt:lpstr>Contre-indications</vt:lpstr>
      <vt:lpstr>4 - La diétothérapie Shíliáo 食疗  (Traitement par l’alimentation)</vt:lpstr>
      <vt:lpstr>Quelques règles d’or</vt:lpstr>
      <vt:lpstr>Propriétés Aliment / Pharmacopée chinoise</vt:lpstr>
      <vt:lpstr>yin yang</vt:lpstr>
      <vt:lpstr> Aliments yin ou yang ? </vt:lpstr>
      <vt:lpstr>La nature d’un aliment</vt:lpstr>
      <vt:lpstr>La nature d’un aliment (suite)</vt:lpstr>
      <vt:lpstr>Test de connaissance : nature</vt:lpstr>
      <vt:lpstr>Les Cinq Saveurs</vt:lpstr>
      <vt:lpstr>Les saveurs</vt:lpstr>
      <vt:lpstr>5 - Qì gōng (气功)</vt:lpstr>
      <vt:lpstr>Diapositive 65</vt:lpstr>
      <vt:lpstr>POUR ALLER PLUS LOIN</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Fondements de médecine traditionnelle chinoise</dc:title>
  <dc:creator>TPQ</dc:creator>
  <cp:lastModifiedBy>ddj</cp:lastModifiedBy>
  <cp:revision>794</cp:revision>
  <dcterms:created xsi:type="dcterms:W3CDTF">2016-11-24T12:16:07Z</dcterms:created>
  <dcterms:modified xsi:type="dcterms:W3CDTF">2019-11-18T13:47:57Z</dcterms:modified>
</cp:coreProperties>
</file>